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Master+xml" PartName="/ppt/slideMasters/slideMaster5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6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99" r:id="rId4"/>
    <p:sldMasterId id="2147483700" r:id="rId5"/>
    <p:sldMasterId id="2147483701" r:id="rId6"/>
    <p:sldMasterId id="2147483702" r:id="rId7"/>
    <p:sldMasterId id="2147483703" r:id="rId8"/>
  </p:sldMasterIdLst>
  <p:notesMasterIdLst>
    <p:notesMasterId r:id="rId9"/>
  </p:notesMasterIdLst>
  <p:sldIdLst>
    <p:sldId id="256" r:id="rId10"/>
    <p:sldId id="257" r:id="rId11"/>
    <p:sldId id="258" r:id="rId12"/>
    <p:sldId id="259" r:id="rId13"/>
    <p:sldId id="260" r:id="rId14"/>
    <p:sldId id="261" r:id="rId15"/>
    <p:sldId id="262" r:id="rId16"/>
    <p:sldId id="263" r:id="rId17"/>
    <p:sldId id="264" r:id="rId18"/>
    <p:sldId id="265" r:id="rId19"/>
    <p:sldId id="266" r:id="rId20"/>
    <p:sldId id="267" r:id="rId21"/>
    <p:sldId id="268" r:id="rId22"/>
    <p:sldId id="269" r:id="rId23"/>
    <p:sldId id="270" r:id="rId24"/>
    <p:sldId id="271" r:id="rId25"/>
    <p:sldId id="272" r:id="rId26"/>
    <p:sldId id="273" r:id="rId27"/>
    <p:sldId id="274" r:id="rId28"/>
    <p:sldId id="275" r:id="rId29"/>
    <p:sldId id="276" r:id="rId30"/>
    <p:sldId id="277" r:id="rId31"/>
    <p:sldId id="278" r:id="rId32"/>
    <p:sldId id="279" r:id="rId33"/>
    <p:sldId id="280" r:id="rId34"/>
    <p:sldId id="281" r:id="rId35"/>
    <p:sldId id="282" r:id="rId36"/>
    <p:sldId id="283" r:id="rId37"/>
    <p:sldId id="284" r:id="rId38"/>
    <p:sldId id="285" r:id="rId39"/>
    <p:sldId id="286" r:id="rId40"/>
    <p:sldId id="287" r:id="rId41"/>
    <p:sldId id="288" r:id="rId42"/>
    <p:sldId id="289" r:id="rId43"/>
    <p:sldId id="290" r:id="rId44"/>
    <p:sldId id="291" r:id="rId45"/>
  </p:sldIdLst>
  <p:sldSz cy="5143500" cx="9144000"/>
  <p:notesSz cx="6858000" cy="9144000"/>
  <p:embeddedFontLst>
    <p:embeddedFont>
      <p:font typeface="Roboto"/>
      <p:regular r:id="rId46"/>
      <p:bold r:id="rId47"/>
      <p:italic r:id="rId48"/>
      <p:boldItalic r:id="rId4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A4BF0DD2-0B18-4B70-8C0E-EEB00F8A55EA}">
  <a:tblStyle styleId="{A4BF0DD2-0B18-4B70-8C0E-EEB00F8A55EA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1.xml"/><Relationship Id="rId42" Type="http://schemas.openxmlformats.org/officeDocument/2006/relationships/slide" Target="slides/slide33.xml"/><Relationship Id="rId41" Type="http://schemas.openxmlformats.org/officeDocument/2006/relationships/slide" Target="slides/slide32.xml"/><Relationship Id="rId44" Type="http://schemas.openxmlformats.org/officeDocument/2006/relationships/slide" Target="slides/slide35.xml"/><Relationship Id="rId43" Type="http://schemas.openxmlformats.org/officeDocument/2006/relationships/slide" Target="slides/slide34.xml"/><Relationship Id="rId46" Type="http://schemas.openxmlformats.org/officeDocument/2006/relationships/font" Target="fonts/Roboto-regular.fntdata"/><Relationship Id="rId45" Type="http://schemas.openxmlformats.org/officeDocument/2006/relationships/slide" Target="slides/slide36.xml"/><Relationship Id="rId1" Type="http://schemas.openxmlformats.org/officeDocument/2006/relationships/theme" Target="theme/theme4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notesMaster" Target="notesMasters/notesMaster1.xml"/><Relationship Id="rId48" Type="http://schemas.openxmlformats.org/officeDocument/2006/relationships/font" Target="fonts/Roboto-italic.fntdata"/><Relationship Id="rId47" Type="http://schemas.openxmlformats.org/officeDocument/2006/relationships/font" Target="fonts/Roboto-bold.fntdata"/><Relationship Id="rId49" Type="http://schemas.openxmlformats.org/officeDocument/2006/relationships/font" Target="fonts/Roboto-boldItalic.fntdata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slideMaster" Target="slideMasters/slideMaster4.xml"/><Relationship Id="rId8" Type="http://schemas.openxmlformats.org/officeDocument/2006/relationships/slideMaster" Target="slideMasters/slideMaster5.xml"/><Relationship Id="rId31" Type="http://schemas.openxmlformats.org/officeDocument/2006/relationships/slide" Target="slides/slide22.xml"/><Relationship Id="rId30" Type="http://schemas.openxmlformats.org/officeDocument/2006/relationships/slide" Target="slides/slide21.xml"/><Relationship Id="rId33" Type="http://schemas.openxmlformats.org/officeDocument/2006/relationships/slide" Target="slides/slide24.xml"/><Relationship Id="rId32" Type="http://schemas.openxmlformats.org/officeDocument/2006/relationships/slide" Target="slides/slide23.xml"/><Relationship Id="rId35" Type="http://schemas.openxmlformats.org/officeDocument/2006/relationships/slide" Target="slides/slide26.xml"/><Relationship Id="rId34" Type="http://schemas.openxmlformats.org/officeDocument/2006/relationships/slide" Target="slides/slide25.xml"/><Relationship Id="rId37" Type="http://schemas.openxmlformats.org/officeDocument/2006/relationships/slide" Target="slides/slide28.xml"/><Relationship Id="rId36" Type="http://schemas.openxmlformats.org/officeDocument/2006/relationships/slide" Target="slides/slide27.xml"/><Relationship Id="rId39" Type="http://schemas.openxmlformats.org/officeDocument/2006/relationships/slide" Target="slides/slide30.xml"/><Relationship Id="rId38" Type="http://schemas.openxmlformats.org/officeDocument/2006/relationships/slide" Target="slides/slide29.xml"/><Relationship Id="rId20" Type="http://schemas.openxmlformats.org/officeDocument/2006/relationships/slide" Target="slides/slide11.xml"/><Relationship Id="rId22" Type="http://schemas.openxmlformats.org/officeDocument/2006/relationships/slide" Target="slides/slide13.xml"/><Relationship Id="rId21" Type="http://schemas.openxmlformats.org/officeDocument/2006/relationships/slide" Target="slides/slide12.xml"/><Relationship Id="rId24" Type="http://schemas.openxmlformats.org/officeDocument/2006/relationships/slide" Target="slides/slide15.xml"/><Relationship Id="rId23" Type="http://schemas.openxmlformats.org/officeDocument/2006/relationships/slide" Target="slides/slide14.xml"/><Relationship Id="rId26" Type="http://schemas.openxmlformats.org/officeDocument/2006/relationships/slide" Target="slides/slide17.xml"/><Relationship Id="rId25" Type="http://schemas.openxmlformats.org/officeDocument/2006/relationships/slide" Target="slides/slide16.xml"/><Relationship Id="rId28" Type="http://schemas.openxmlformats.org/officeDocument/2006/relationships/slide" Target="slides/slide19.xml"/><Relationship Id="rId27" Type="http://schemas.openxmlformats.org/officeDocument/2006/relationships/slide" Target="slides/slide18.xml"/><Relationship Id="rId29" Type="http://schemas.openxmlformats.org/officeDocument/2006/relationships/slide" Target="slides/slide20.xml"/><Relationship Id="rId11" Type="http://schemas.openxmlformats.org/officeDocument/2006/relationships/slide" Target="slides/slide2.xml"/><Relationship Id="rId10" Type="http://schemas.openxmlformats.org/officeDocument/2006/relationships/slide" Target="slides/slide1.xml"/><Relationship Id="rId13" Type="http://schemas.openxmlformats.org/officeDocument/2006/relationships/slide" Target="slides/slide4.xml"/><Relationship Id="rId12" Type="http://schemas.openxmlformats.org/officeDocument/2006/relationships/slide" Target="slides/slide3.xml"/><Relationship Id="rId15" Type="http://schemas.openxmlformats.org/officeDocument/2006/relationships/slide" Target="slides/slide6.xml"/><Relationship Id="rId14" Type="http://schemas.openxmlformats.org/officeDocument/2006/relationships/slide" Target="slides/slide5.xml"/><Relationship Id="rId17" Type="http://schemas.openxmlformats.org/officeDocument/2006/relationships/slide" Target="slides/slide8.xml"/><Relationship Id="rId16" Type="http://schemas.openxmlformats.org/officeDocument/2006/relationships/slide" Target="slides/slide7.xml"/><Relationship Id="rId19" Type="http://schemas.openxmlformats.org/officeDocument/2006/relationships/slide" Target="slides/slide10.xml"/><Relationship Id="rId18" Type="http://schemas.openxmlformats.org/officeDocument/2006/relationships/slide" Target="slides/slide9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Shape 358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Shape 3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Shape 41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Shape 41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Shape 42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Shape 421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Shape 42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" name="Shape 426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Shape 43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Shape 432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Shape 43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" name="Shape 440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Shape 44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Shape 44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Shape 45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Shape 45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Shape 45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Shape 4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Shape 46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Zoom in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Averages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Counts</a:t>
            </a:r>
            <a:endParaRPr/>
          </a:p>
        </p:txBody>
      </p:sp>
      <p:sp>
        <p:nvSpPr>
          <p:cNvPr id="464" name="Shape 464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Shape 47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Shape 47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Shape 36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Shape 365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Shape 47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Shape 48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-Rig counts increasing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freely available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Shape 48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Shape 4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States with increasing rig counts also appear to be having more frequent, more intense earthquakes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Shape 4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" name="Shape 497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Shape 5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Shape 5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Shape 51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" name="Shape 511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Shape 52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" name="Shape 521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Shape 52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9" name="Shape 529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Shape 5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7" name="Shape 537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Shape 5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7" name="Shape 547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Shape 5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Shape 559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Shape 36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Shape 370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Shape 5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8" name="Shape 568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Shape 57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6" name="Shape 576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Shape 5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4" name="Shape 584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Shape 5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3" name="Shape 593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Shape 60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5" name="Shape 60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Shape 60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0" name="Shape 61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Shape 62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4" name="Shape 62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Shape 37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Shape 375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Shape 38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Shape 38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Shape 39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Shape 391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Shape 39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Shape 398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Shape 40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Transition to GitHub Repository https://github.com/AbrahamEapen/Earthquake-Economics/blob/master/USGS_Final.ipynb</a:t>
            </a:r>
            <a:r>
              <a:rPr lang="en"/>
              <a:t> </a:t>
            </a:r>
            <a:endParaRPr/>
          </a:p>
        </p:txBody>
      </p:sp>
      <p:sp>
        <p:nvSpPr>
          <p:cNvPr id="403" name="Shape 40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Shape 40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Shape 408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Shape 10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Shape 1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Shape 1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Shape 13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Shape 14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Shape 15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Shape 16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Shape 17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Shape 1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ig number">
    <p:bg>
      <p:bgPr>
        <a:solidFill>
          <a:schemeClr val="dk1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Shape 70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1" name="Shape 7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Shape 7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Shape 73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Shape 74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Shape 75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" name="Shape 76"/>
          <p:cNvSpPr txBox="1"/>
          <p:nvPr>
            <p:ph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7" name="Shape 77"/>
          <p:cNvSpPr txBox="1"/>
          <p:nvPr>
            <p:ph idx="1" type="body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Shape 7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obj">
  <p:cSld name="Title and Content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/>
          <p:nvPr>
            <p:ph type="title"/>
          </p:nvPr>
        </p:nvSpPr>
        <p:spPr>
          <a:xfrm>
            <a:off x="628650" y="273845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9" name="Shape 89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" name="Shape 90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" name="Shape 91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" name="Shape 92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/>
          <p:nvPr>
            <p:ph type="ctrTitle"/>
          </p:nvPr>
        </p:nvSpPr>
        <p:spPr>
          <a:xfrm>
            <a:off x="685800" y="841772"/>
            <a:ext cx="77724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6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95" name="Shape 95"/>
          <p:cNvSpPr txBox="1"/>
          <p:nvPr>
            <p:ph idx="1" type="subTitle"/>
          </p:nvPr>
        </p:nvSpPr>
        <p:spPr>
          <a:xfrm>
            <a:off x="1143000" y="2701528"/>
            <a:ext cx="6858000" cy="124182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" name="Shape 96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" name="Shape 97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" name="Shape 98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Section Header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/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6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01" name="Shape 101"/>
          <p:cNvSpPr txBox="1"/>
          <p:nvPr>
            <p:ph idx="1" type="body"/>
          </p:nvPr>
        </p:nvSpPr>
        <p:spPr>
          <a:xfrm>
            <a:off x="623888" y="3442098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2" name="Shape 102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3" name="Shape 103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4" name="Shape 104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Obj">
  <p:cSld name="Two Conten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 txBox="1"/>
          <p:nvPr>
            <p:ph type="title"/>
          </p:nvPr>
        </p:nvSpPr>
        <p:spPr>
          <a:xfrm>
            <a:off x="628650" y="273845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07" name="Shape 107"/>
          <p:cNvSpPr txBox="1"/>
          <p:nvPr>
            <p:ph idx="1" type="body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8" name="Shape 108"/>
          <p:cNvSpPr txBox="1"/>
          <p:nvPr>
            <p:ph idx="2" type="body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9" name="Shape 109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0" name="Shape 110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1" name="Shape 111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TxTwoObj">
  <p:cSld name="Comparison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/>
          <p:nvPr>
            <p:ph type="title"/>
          </p:nvPr>
        </p:nvSpPr>
        <p:spPr>
          <a:xfrm>
            <a:off x="629841" y="273845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4" name="Shape 114"/>
          <p:cNvSpPr txBox="1"/>
          <p:nvPr>
            <p:ph idx="1" type="body"/>
          </p:nvPr>
        </p:nvSpPr>
        <p:spPr>
          <a:xfrm>
            <a:off x="629842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5" name="Shape 115"/>
          <p:cNvSpPr txBox="1"/>
          <p:nvPr>
            <p:ph idx="2" type="body"/>
          </p:nvPr>
        </p:nvSpPr>
        <p:spPr>
          <a:xfrm>
            <a:off x="629842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6" name="Shape 116"/>
          <p:cNvSpPr txBox="1"/>
          <p:nvPr>
            <p:ph idx="3" type="body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7" name="Shape 117"/>
          <p:cNvSpPr txBox="1"/>
          <p:nvPr>
            <p:ph idx="4" type="body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8" name="Shape 118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9" name="Shape 119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0" name="Shape 120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/>
          <p:nvPr>
            <p:ph type="title"/>
          </p:nvPr>
        </p:nvSpPr>
        <p:spPr>
          <a:xfrm>
            <a:off x="628650" y="273845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23" name="Shape 123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4" name="Shape 124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5" name="Shape 125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8" name="Shape 128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9" name="Shape 129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objTx">
  <p:cSld name="Content with Caption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32" name="Shape 132"/>
          <p:cNvSpPr txBox="1"/>
          <p:nvPr>
            <p:ph idx="1" type="body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318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3" name="Shape 133"/>
          <p:cNvSpPr txBox="1"/>
          <p:nvPr>
            <p:ph idx="2" type="body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4" name="Shape 134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5" name="Shape 135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6" name="Shape 136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Section header">
    <p:bg>
      <p:bgPr>
        <a:solidFill>
          <a:schemeClr val="dk1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Shape 20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1" name="Shape 2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Shape 2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Shape 23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Shape 24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Shape 25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" name="Shape 26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picTx">
  <p:cSld name="Picture with Caption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39" name="Shape 139"/>
          <p:cNvSpPr/>
          <p:nvPr>
            <p:ph idx="2" type="pic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0" name="Shape 140"/>
          <p:cNvSpPr txBox="1"/>
          <p:nvPr>
            <p:ph idx="1" type="body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1" name="Shape 141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2" name="Shape 142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3" name="Shape 143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vertTx">
  <p:cSld name="Title and Vertical Text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 txBox="1"/>
          <p:nvPr>
            <p:ph type="title"/>
          </p:nvPr>
        </p:nvSpPr>
        <p:spPr>
          <a:xfrm>
            <a:off x="628650" y="273845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46" name="Shape 146"/>
          <p:cNvSpPr txBox="1"/>
          <p:nvPr>
            <p:ph idx="1" type="body"/>
          </p:nvPr>
        </p:nvSpPr>
        <p:spPr>
          <a:xfrm rot="5400000">
            <a:off x="2940248" y="-942380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7" name="Shape 147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8" name="Shape 148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9" name="Shape 149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vertTitleAndTx">
  <p:cSld name="Vertical Title and Text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 txBox="1"/>
          <p:nvPr>
            <p:ph type="title"/>
          </p:nvPr>
        </p:nvSpPr>
        <p:spPr>
          <a:xfrm rot="5400000">
            <a:off x="5350073" y="1467445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52" name="Shape 152"/>
          <p:cNvSpPr txBox="1"/>
          <p:nvPr>
            <p:ph idx="1" type="body"/>
          </p:nvPr>
        </p:nvSpPr>
        <p:spPr>
          <a:xfrm rot="5400000">
            <a:off x="1349573" y="-447080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" name="Shape 153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" name="Shape 154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" name="Shape 155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bg>
      <p:bgPr>
        <a:solidFill>
          <a:schemeClr val="dk1"/>
        </a:solidFill>
      </p:bgPr>
    </p:bg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Shape 161"/>
          <p:cNvGrpSpPr/>
          <p:nvPr/>
        </p:nvGrpSpPr>
        <p:grpSpPr>
          <a:xfrm>
            <a:off x="6098378" y="4"/>
            <a:ext cx="3045625" cy="2030571"/>
            <a:chOff x="6098378" y="4"/>
            <a:chExt cx="3045625" cy="2030571"/>
          </a:xfrm>
        </p:grpSpPr>
        <p:sp>
          <p:nvSpPr>
            <p:cNvPr id="162" name="Shape 162"/>
            <p:cNvSpPr/>
            <p:nvPr/>
          </p:nvSpPr>
          <p:spPr>
            <a:xfrm>
              <a:off x="8128803" y="15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Shape 163"/>
            <p:cNvSpPr/>
            <p:nvPr/>
          </p:nvSpPr>
          <p:spPr>
            <a:xfrm flipH="1">
              <a:off x="7113463" y="4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Shape 164"/>
            <p:cNvSpPr/>
            <p:nvPr/>
          </p:nvSpPr>
          <p:spPr>
            <a:xfrm flipH="1" rot="10800000">
              <a:off x="7113588" y="106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Shape 165"/>
            <p:cNvSpPr/>
            <p:nvPr/>
          </p:nvSpPr>
          <p:spPr>
            <a:xfrm rot="10800000">
              <a:off x="6098378" y="96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Shape 166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7" name="Shape 167"/>
          <p:cNvSpPr txBox="1"/>
          <p:nvPr>
            <p:ph type="ctrTitle"/>
          </p:nvPr>
        </p:nvSpPr>
        <p:spPr>
          <a:xfrm>
            <a:off x="598100" y="1775222"/>
            <a:ext cx="8222100" cy="8387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b="0" i="0" sz="4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4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4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4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4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4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4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4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4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68" name="Shape 168"/>
          <p:cNvSpPr txBox="1"/>
          <p:nvPr>
            <p:ph idx="1" type="subTitle"/>
          </p:nvPr>
        </p:nvSpPr>
        <p:spPr>
          <a:xfrm>
            <a:off x="598088" y="2715912"/>
            <a:ext cx="8222100" cy="4328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b="0" i="0" sz="21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b="0" i="0" sz="21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b="0" i="0" sz="21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b="0" i="0" sz="21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b="0" i="0" sz="21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b="0" i="0" sz="21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b="0" i="0" sz="21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b="0" i="0" sz="21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b="0" i="0" sz="21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69" name="Shape 169"/>
          <p:cNvSpPr txBox="1"/>
          <p:nvPr>
            <p:ph idx="12" type="sldNum"/>
          </p:nvPr>
        </p:nvSpPr>
        <p:spPr>
          <a:xfrm>
            <a:off x="8460431" y="4651190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 txBox="1"/>
          <p:nvPr>
            <p:ph idx="12" type="sldNum"/>
          </p:nvPr>
        </p:nvSpPr>
        <p:spPr>
          <a:xfrm>
            <a:off x="8460431" y="4651190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and body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3" name="Shape 173"/>
          <p:cNvGrpSpPr/>
          <p:nvPr/>
        </p:nvGrpSpPr>
        <p:grpSpPr>
          <a:xfrm>
            <a:off x="0" y="3903669"/>
            <a:ext cx="9144000" cy="1239924"/>
            <a:chOff x="0" y="3903669"/>
            <a:chExt cx="9144000" cy="1239924"/>
          </a:xfrm>
        </p:grpSpPr>
        <p:sp>
          <p:nvSpPr>
            <p:cNvPr id="174" name="Shape 174"/>
            <p:cNvSpPr/>
            <p:nvPr/>
          </p:nvSpPr>
          <p:spPr>
            <a:xfrm>
              <a:off x="8154895" y="3903669"/>
              <a:ext cx="989099" cy="987899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Shape 175"/>
            <p:cNvSpPr/>
            <p:nvPr/>
          </p:nvSpPr>
          <p:spPr>
            <a:xfrm flipH="1">
              <a:off x="6181162" y="3903669"/>
              <a:ext cx="989099" cy="987899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Shape 176"/>
            <p:cNvSpPr/>
            <p:nvPr/>
          </p:nvSpPr>
          <p:spPr>
            <a:xfrm>
              <a:off x="7170274" y="3903669"/>
              <a:ext cx="989099" cy="9878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Shape 177"/>
            <p:cNvSpPr/>
            <p:nvPr/>
          </p:nvSpPr>
          <p:spPr>
            <a:xfrm rot="10800000">
              <a:off x="8154757" y="3903682"/>
              <a:ext cx="989099" cy="987899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Shape 178"/>
            <p:cNvSpPr/>
            <p:nvPr/>
          </p:nvSpPr>
          <p:spPr>
            <a:xfrm>
              <a:off x="0" y="4891594"/>
              <a:ext cx="9144000" cy="251999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9" name="Shape 179"/>
          <p:cNvSpPr txBox="1"/>
          <p:nvPr>
            <p:ph type="title"/>
          </p:nvPr>
        </p:nvSpPr>
        <p:spPr>
          <a:xfrm>
            <a:off x="311700" y="410000"/>
            <a:ext cx="8520599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80" name="Shape 180"/>
          <p:cNvSpPr txBox="1"/>
          <p:nvPr>
            <p:ph idx="1" type="body"/>
          </p:nvPr>
        </p:nvSpPr>
        <p:spPr>
          <a:xfrm>
            <a:off x="311700" y="1229875"/>
            <a:ext cx="8520599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81" name="Shape 181"/>
          <p:cNvSpPr txBox="1"/>
          <p:nvPr>
            <p:ph idx="12" type="sldNum"/>
          </p:nvPr>
        </p:nvSpPr>
        <p:spPr>
          <a:xfrm>
            <a:off x="8460431" y="4651190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and two columns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/>
          <p:nvPr>
            <p:ph type="title"/>
          </p:nvPr>
        </p:nvSpPr>
        <p:spPr>
          <a:xfrm>
            <a:off x="311700" y="410000"/>
            <a:ext cx="8520599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84" name="Shape 184"/>
          <p:cNvSpPr txBox="1"/>
          <p:nvPr>
            <p:ph idx="1" type="body"/>
          </p:nvPr>
        </p:nvSpPr>
        <p:spPr>
          <a:xfrm>
            <a:off x="311700" y="1229975"/>
            <a:ext cx="3999899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○"/>
              <a:defRPr b="0"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■"/>
              <a:defRPr b="0"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●"/>
              <a:defRPr b="0"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○"/>
              <a:defRPr b="0"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■"/>
              <a:defRPr b="0"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●"/>
              <a:defRPr b="0"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○"/>
              <a:defRPr b="0"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Roboto"/>
              <a:buChar char="■"/>
              <a:defRPr b="0"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85" name="Shape 185"/>
          <p:cNvSpPr txBox="1"/>
          <p:nvPr>
            <p:ph idx="2" type="body"/>
          </p:nvPr>
        </p:nvSpPr>
        <p:spPr>
          <a:xfrm>
            <a:off x="4832400" y="1229975"/>
            <a:ext cx="3999899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○"/>
              <a:defRPr b="0"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■"/>
              <a:defRPr b="0"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●"/>
              <a:defRPr b="0"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○"/>
              <a:defRPr b="0"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■"/>
              <a:defRPr b="0"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●"/>
              <a:defRPr b="0"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○"/>
              <a:defRPr b="0"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Roboto"/>
              <a:buChar char="■"/>
              <a:defRPr b="0"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86" name="Shape 186"/>
          <p:cNvSpPr txBox="1"/>
          <p:nvPr>
            <p:ph idx="12" type="sldNum"/>
          </p:nvPr>
        </p:nvSpPr>
        <p:spPr>
          <a:xfrm>
            <a:off x="8460431" y="4651190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One column text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 txBox="1"/>
          <p:nvPr>
            <p:ph type="title"/>
          </p:nvPr>
        </p:nvSpPr>
        <p:spPr>
          <a:xfrm>
            <a:off x="311700" y="555600"/>
            <a:ext cx="2807999" cy="7556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b="0" i="0" sz="2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89" name="Shape 189"/>
          <p:cNvSpPr txBox="1"/>
          <p:nvPr>
            <p:ph idx="1" type="body"/>
          </p:nvPr>
        </p:nvSpPr>
        <p:spPr>
          <a:xfrm>
            <a:off x="311700" y="1465804"/>
            <a:ext cx="2807999" cy="31031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●"/>
              <a:defRPr b="0"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○"/>
              <a:defRPr b="0"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■"/>
              <a:defRPr b="0"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●"/>
              <a:defRPr b="0"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○"/>
              <a:defRPr b="0"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■"/>
              <a:defRPr b="0"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●"/>
              <a:defRPr b="0"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○"/>
              <a:defRPr b="0"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Roboto"/>
              <a:buChar char="■"/>
              <a:defRPr b="0"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90" name="Shape 190"/>
          <p:cNvSpPr txBox="1"/>
          <p:nvPr>
            <p:ph idx="12" type="sldNum"/>
          </p:nvPr>
        </p:nvSpPr>
        <p:spPr>
          <a:xfrm>
            <a:off x="8460431" y="4651190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in point">
    <p:bg>
      <p:bgPr>
        <a:solidFill>
          <a:schemeClr val="accent4"/>
        </a:solidFill>
      </p:bgPr>
    </p:bg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2" name="Shape 192"/>
          <p:cNvGrpSpPr/>
          <p:nvPr/>
        </p:nvGrpSpPr>
        <p:grpSpPr>
          <a:xfrm>
            <a:off x="6098378" y="4"/>
            <a:ext cx="3045625" cy="2030571"/>
            <a:chOff x="6098378" y="4"/>
            <a:chExt cx="3045625" cy="2030571"/>
          </a:xfrm>
        </p:grpSpPr>
        <p:sp>
          <p:nvSpPr>
            <p:cNvPr id="193" name="Shape 193"/>
            <p:cNvSpPr/>
            <p:nvPr/>
          </p:nvSpPr>
          <p:spPr>
            <a:xfrm>
              <a:off x="8128803" y="15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Shape 194"/>
            <p:cNvSpPr/>
            <p:nvPr/>
          </p:nvSpPr>
          <p:spPr>
            <a:xfrm flipH="1">
              <a:off x="7113463" y="4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Shape 195"/>
            <p:cNvSpPr/>
            <p:nvPr/>
          </p:nvSpPr>
          <p:spPr>
            <a:xfrm flipH="1" rot="10800000">
              <a:off x="7113588" y="106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Shape 196"/>
            <p:cNvSpPr/>
            <p:nvPr/>
          </p:nvSpPr>
          <p:spPr>
            <a:xfrm rot="10800000">
              <a:off x="6098378" y="96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Shape 197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8" name="Shape 19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b="0" i="0" sz="4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4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4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4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4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4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4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4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4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99" name="Shape 199"/>
          <p:cNvSpPr txBox="1"/>
          <p:nvPr>
            <p:ph idx="12" type="sldNum"/>
          </p:nvPr>
        </p:nvSpPr>
        <p:spPr>
          <a:xfrm>
            <a:off x="8460431" y="4651190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 txBox="1"/>
          <p:nvPr>
            <p:ph idx="1" type="body"/>
          </p:nvPr>
        </p:nvSpPr>
        <p:spPr>
          <a:xfrm>
            <a:off x="319500" y="4230575"/>
            <a:ext cx="5998800" cy="5987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None/>
              <a:defRPr b="0" i="0" sz="18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02" name="Shape 202"/>
          <p:cNvSpPr txBox="1"/>
          <p:nvPr>
            <p:ph idx="12" type="sldNum"/>
          </p:nvPr>
        </p:nvSpPr>
        <p:spPr>
          <a:xfrm>
            <a:off x="8460431" y="4651190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and bod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Shape 29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Shape 30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Shape 31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Shape 32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Shape 33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Shape 3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" name="Shape 3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6" name="Shape 36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" name="Shape 3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ig number">
    <p:bg>
      <p:bgPr>
        <a:solidFill>
          <a:schemeClr val="dk1"/>
        </a:solidFill>
      </p:bgPr>
    </p:bg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4" name="Shape 204"/>
          <p:cNvGrpSpPr/>
          <p:nvPr/>
        </p:nvGrpSpPr>
        <p:grpSpPr>
          <a:xfrm>
            <a:off x="6098378" y="4"/>
            <a:ext cx="3045625" cy="2030571"/>
            <a:chOff x="6098378" y="4"/>
            <a:chExt cx="3045625" cy="2030571"/>
          </a:xfrm>
        </p:grpSpPr>
        <p:sp>
          <p:nvSpPr>
            <p:cNvPr id="205" name="Shape 205"/>
            <p:cNvSpPr/>
            <p:nvPr/>
          </p:nvSpPr>
          <p:spPr>
            <a:xfrm>
              <a:off x="8128803" y="15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Shape 206"/>
            <p:cNvSpPr/>
            <p:nvPr/>
          </p:nvSpPr>
          <p:spPr>
            <a:xfrm flipH="1">
              <a:off x="7113463" y="4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Shape 207"/>
            <p:cNvSpPr/>
            <p:nvPr/>
          </p:nvSpPr>
          <p:spPr>
            <a:xfrm flipH="1" rot="10800000">
              <a:off x="7113588" y="106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Shape 208"/>
            <p:cNvSpPr/>
            <p:nvPr/>
          </p:nvSpPr>
          <p:spPr>
            <a:xfrm rot="10800000">
              <a:off x="6098378" y="96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Shape 209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0" name="Shape 210"/>
          <p:cNvSpPr txBox="1"/>
          <p:nvPr>
            <p:ph type="title"/>
          </p:nvPr>
        </p:nvSpPr>
        <p:spPr>
          <a:xfrm>
            <a:off x="311700" y="1256050"/>
            <a:ext cx="8520599" cy="2030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b="0" i="0" sz="12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2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2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2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2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2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2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2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2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11" name="Shape 211"/>
          <p:cNvSpPr txBox="1"/>
          <p:nvPr>
            <p:ph idx="1" type="body"/>
          </p:nvPr>
        </p:nvSpPr>
        <p:spPr>
          <a:xfrm>
            <a:off x="311700" y="3369225"/>
            <a:ext cx="8520599" cy="128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12" name="Shape 212"/>
          <p:cNvSpPr txBox="1"/>
          <p:nvPr>
            <p:ph idx="12" type="sldNum"/>
          </p:nvPr>
        </p:nvSpPr>
        <p:spPr>
          <a:xfrm>
            <a:off x="8460431" y="4651190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 txBox="1"/>
          <p:nvPr>
            <p:ph type="ctrTitle"/>
          </p:nvPr>
        </p:nvSpPr>
        <p:spPr>
          <a:xfrm>
            <a:off x="685800" y="841772"/>
            <a:ext cx="77724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6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9pPr>
          </a:lstStyle>
          <a:p/>
        </p:txBody>
      </p:sp>
      <p:sp>
        <p:nvSpPr>
          <p:cNvPr id="221" name="Shape 221"/>
          <p:cNvSpPr txBox="1"/>
          <p:nvPr>
            <p:ph idx="1" type="subTitle"/>
          </p:nvPr>
        </p:nvSpPr>
        <p:spPr>
          <a:xfrm>
            <a:off x="1143000" y="2701528"/>
            <a:ext cx="6858000" cy="124182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2" name="Shape 222"/>
          <p:cNvSpPr txBox="1"/>
          <p:nvPr>
            <p:ph idx="10" type="dt"/>
          </p:nvPr>
        </p:nvSpPr>
        <p:spPr>
          <a:xfrm>
            <a:off x="628650" y="4767263"/>
            <a:ext cx="2057400" cy="273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3" name="Shape 223"/>
          <p:cNvSpPr txBox="1"/>
          <p:nvPr>
            <p:ph idx="11" type="ftr"/>
          </p:nvPr>
        </p:nvSpPr>
        <p:spPr>
          <a:xfrm>
            <a:off x="3028950" y="4767263"/>
            <a:ext cx="3086099" cy="273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4" name="Shape 224"/>
          <p:cNvSpPr txBox="1"/>
          <p:nvPr>
            <p:ph idx="12" type="sldNum"/>
          </p:nvPr>
        </p:nvSpPr>
        <p:spPr>
          <a:xfrm>
            <a:off x="6457950" y="4767263"/>
            <a:ext cx="2057400" cy="273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 txBox="1"/>
          <p:nvPr>
            <p:ph idx="10" type="dt"/>
          </p:nvPr>
        </p:nvSpPr>
        <p:spPr>
          <a:xfrm>
            <a:off x="628650" y="4767263"/>
            <a:ext cx="2057400" cy="273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7" name="Shape 227"/>
          <p:cNvSpPr txBox="1"/>
          <p:nvPr>
            <p:ph idx="11" type="ftr"/>
          </p:nvPr>
        </p:nvSpPr>
        <p:spPr>
          <a:xfrm>
            <a:off x="3028950" y="4767263"/>
            <a:ext cx="3086099" cy="273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8" name="Shape 228"/>
          <p:cNvSpPr txBox="1"/>
          <p:nvPr>
            <p:ph idx="12" type="sldNum"/>
          </p:nvPr>
        </p:nvSpPr>
        <p:spPr>
          <a:xfrm>
            <a:off x="6457950" y="4767263"/>
            <a:ext cx="2057400" cy="273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picTx">
  <p:cSld name="Picture with Caption"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 txBox="1"/>
          <p:nvPr>
            <p:ph type="title"/>
          </p:nvPr>
        </p:nvSpPr>
        <p:spPr>
          <a:xfrm>
            <a:off x="629841" y="342900"/>
            <a:ext cx="2949178" cy="120014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9pPr>
          </a:lstStyle>
          <a:p/>
        </p:txBody>
      </p:sp>
      <p:sp>
        <p:nvSpPr>
          <p:cNvPr id="231" name="Shape 231"/>
          <p:cNvSpPr/>
          <p:nvPr>
            <p:ph idx="2" type="pic"/>
          </p:nvPr>
        </p:nvSpPr>
        <p:spPr>
          <a:xfrm>
            <a:off x="3887391" y="740569"/>
            <a:ext cx="4629150" cy="365521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2" name="Shape 232"/>
          <p:cNvSpPr txBox="1"/>
          <p:nvPr>
            <p:ph idx="1" type="body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3" name="Shape 233"/>
          <p:cNvSpPr txBox="1"/>
          <p:nvPr>
            <p:ph idx="10" type="dt"/>
          </p:nvPr>
        </p:nvSpPr>
        <p:spPr>
          <a:xfrm>
            <a:off x="628650" y="4767263"/>
            <a:ext cx="2057400" cy="273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4" name="Shape 234"/>
          <p:cNvSpPr txBox="1"/>
          <p:nvPr>
            <p:ph idx="11" type="ftr"/>
          </p:nvPr>
        </p:nvSpPr>
        <p:spPr>
          <a:xfrm>
            <a:off x="3028950" y="4767263"/>
            <a:ext cx="3086099" cy="273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5" name="Shape 235"/>
          <p:cNvSpPr txBox="1"/>
          <p:nvPr>
            <p:ph idx="12" type="sldNum"/>
          </p:nvPr>
        </p:nvSpPr>
        <p:spPr>
          <a:xfrm>
            <a:off x="6457950" y="4767263"/>
            <a:ext cx="2057400" cy="273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Section Header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 txBox="1"/>
          <p:nvPr>
            <p:ph type="title"/>
          </p:nvPr>
        </p:nvSpPr>
        <p:spPr>
          <a:xfrm>
            <a:off x="623887" y="1282304"/>
            <a:ext cx="7886700" cy="213955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6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9pPr>
          </a:lstStyle>
          <a:p/>
        </p:txBody>
      </p:sp>
      <p:sp>
        <p:nvSpPr>
          <p:cNvPr id="238" name="Shape 238"/>
          <p:cNvSpPr txBox="1"/>
          <p:nvPr>
            <p:ph idx="1" type="body"/>
          </p:nvPr>
        </p:nvSpPr>
        <p:spPr>
          <a:xfrm>
            <a:off x="623887" y="3442098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9" name="Shape 239"/>
          <p:cNvSpPr txBox="1"/>
          <p:nvPr>
            <p:ph idx="10" type="dt"/>
          </p:nvPr>
        </p:nvSpPr>
        <p:spPr>
          <a:xfrm>
            <a:off x="628650" y="4767263"/>
            <a:ext cx="2057400" cy="273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0" name="Shape 240"/>
          <p:cNvSpPr txBox="1"/>
          <p:nvPr>
            <p:ph idx="11" type="ftr"/>
          </p:nvPr>
        </p:nvSpPr>
        <p:spPr>
          <a:xfrm>
            <a:off x="3028950" y="4767263"/>
            <a:ext cx="3086099" cy="273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1" name="Shape 241"/>
          <p:cNvSpPr txBox="1"/>
          <p:nvPr>
            <p:ph idx="12" type="sldNum"/>
          </p:nvPr>
        </p:nvSpPr>
        <p:spPr>
          <a:xfrm>
            <a:off x="6457950" y="4767263"/>
            <a:ext cx="2057400" cy="273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Obj">
  <p:cSld name="Two Content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9pPr>
          </a:lstStyle>
          <a:p/>
        </p:txBody>
      </p:sp>
      <p:sp>
        <p:nvSpPr>
          <p:cNvPr id="244" name="Shape 244"/>
          <p:cNvSpPr txBox="1"/>
          <p:nvPr>
            <p:ph idx="1" type="body"/>
          </p:nvPr>
        </p:nvSpPr>
        <p:spPr>
          <a:xfrm>
            <a:off x="628650" y="1369218"/>
            <a:ext cx="3886200" cy="326350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5" name="Shape 245"/>
          <p:cNvSpPr txBox="1"/>
          <p:nvPr>
            <p:ph idx="2" type="body"/>
          </p:nvPr>
        </p:nvSpPr>
        <p:spPr>
          <a:xfrm>
            <a:off x="4629150" y="1369218"/>
            <a:ext cx="3886200" cy="326350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6" name="Shape 246"/>
          <p:cNvSpPr txBox="1"/>
          <p:nvPr>
            <p:ph idx="10" type="dt"/>
          </p:nvPr>
        </p:nvSpPr>
        <p:spPr>
          <a:xfrm>
            <a:off x="628650" y="4767263"/>
            <a:ext cx="2057400" cy="273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7" name="Shape 247"/>
          <p:cNvSpPr txBox="1"/>
          <p:nvPr>
            <p:ph idx="11" type="ftr"/>
          </p:nvPr>
        </p:nvSpPr>
        <p:spPr>
          <a:xfrm>
            <a:off x="3028950" y="4767263"/>
            <a:ext cx="3086099" cy="273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8" name="Shape 248"/>
          <p:cNvSpPr txBox="1"/>
          <p:nvPr>
            <p:ph idx="12" type="sldNum"/>
          </p:nvPr>
        </p:nvSpPr>
        <p:spPr>
          <a:xfrm>
            <a:off x="6457950" y="4767263"/>
            <a:ext cx="2057400" cy="273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TxTwoObj">
  <p:cSld name="Comparison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 txBox="1"/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9pPr>
          </a:lstStyle>
          <a:p/>
        </p:txBody>
      </p:sp>
      <p:sp>
        <p:nvSpPr>
          <p:cNvPr id="251" name="Shape 251"/>
          <p:cNvSpPr txBox="1"/>
          <p:nvPr>
            <p:ph idx="1" type="body"/>
          </p:nvPr>
        </p:nvSpPr>
        <p:spPr>
          <a:xfrm>
            <a:off x="629841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2" name="Shape 252"/>
          <p:cNvSpPr txBox="1"/>
          <p:nvPr>
            <p:ph idx="2" type="body"/>
          </p:nvPr>
        </p:nvSpPr>
        <p:spPr>
          <a:xfrm>
            <a:off x="629841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3" name="Shape 253"/>
          <p:cNvSpPr txBox="1"/>
          <p:nvPr>
            <p:ph idx="3" type="body"/>
          </p:nvPr>
        </p:nvSpPr>
        <p:spPr>
          <a:xfrm>
            <a:off x="4629150" y="1260872"/>
            <a:ext cx="3887390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4" name="Shape 254"/>
          <p:cNvSpPr txBox="1"/>
          <p:nvPr>
            <p:ph idx="4" type="body"/>
          </p:nvPr>
        </p:nvSpPr>
        <p:spPr>
          <a:xfrm>
            <a:off x="4629150" y="1878806"/>
            <a:ext cx="3887390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5" name="Shape 255"/>
          <p:cNvSpPr txBox="1"/>
          <p:nvPr>
            <p:ph idx="10" type="dt"/>
          </p:nvPr>
        </p:nvSpPr>
        <p:spPr>
          <a:xfrm>
            <a:off x="628650" y="4767263"/>
            <a:ext cx="2057400" cy="273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6" name="Shape 256"/>
          <p:cNvSpPr txBox="1"/>
          <p:nvPr>
            <p:ph idx="11" type="ftr"/>
          </p:nvPr>
        </p:nvSpPr>
        <p:spPr>
          <a:xfrm>
            <a:off x="3028950" y="4767263"/>
            <a:ext cx="3086099" cy="273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7" name="Shape 257"/>
          <p:cNvSpPr txBox="1"/>
          <p:nvPr>
            <p:ph idx="12" type="sldNum"/>
          </p:nvPr>
        </p:nvSpPr>
        <p:spPr>
          <a:xfrm>
            <a:off x="6457950" y="4767263"/>
            <a:ext cx="2057400" cy="273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9pPr>
          </a:lstStyle>
          <a:p/>
        </p:txBody>
      </p:sp>
      <p:sp>
        <p:nvSpPr>
          <p:cNvPr id="260" name="Shape 260"/>
          <p:cNvSpPr txBox="1"/>
          <p:nvPr>
            <p:ph idx="10" type="dt"/>
          </p:nvPr>
        </p:nvSpPr>
        <p:spPr>
          <a:xfrm>
            <a:off x="628650" y="4767263"/>
            <a:ext cx="2057400" cy="273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1" name="Shape 261"/>
          <p:cNvSpPr txBox="1"/>
          <p:nvPr>
            <p:ph idx="11" type="ftr"/>
          </p:nvPr>
        </p:nvSpPr>
        <p:spPr>
          <a:xfrm>
            <a:off x="3028950" y="4767263"/>
            <a:ext cx="3086099" cy="273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2" name="Shape 262"/>
          <p:cNvSpPr txBox="1"/>
          <p:nvPr>
            <p:ph idx="12" type="sldNum"/>
          </p:nvPr>
        </p:nvSpPr>
        <p:spPr>
          <a:xfrm>
            <a:off x="6457950" y="4767263"/>
            <a:ext cx="2057400" cy="273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objTx">
  <p:cSld name="Content with Caption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 txBox="1"/>
          <p:nvPr>
            <p:ph type="title"/>
          </p:nvPr>
        </p:nvSpPr>
        <p:spPr>
          <a:xfrm>
            <a:off x="629841" y="342900"/>
            <a:ext cx="2949178" cy="120014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9pPr>
          </a:lstStyle>
          <a:p/>
        </p:txBody>
      </p:sp>
      <p:sp>
        <p:nvSpPr>
          <p:cNvPr id="265" name="Shape 265"/>
          <p:cNvSpPr txBox="1"/>
          <p:nvPr>
            <p:ph idx="1" type="body"/>
          </p:nvPr>
        </p:nvSpPr>
        <p:spPr>
          <a:xfrm>
            <a:off x="3887391" y="740569"/>
            <a:ext cx="4629150" cy="365521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318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" name="Shape 266"/>
          <p:cNvSpPr txBox="1"/>
          <p:nvPr>
            <p:ph idx="2" type="body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" name="Shape 267"/>
          <p:cNvSpPr txBox="1"/>
          <p:nvPr>
            <p:ph idx="10" type="dt"/>
          </p:nvPr>
        </p:nvSpPr>
        <p:spPr>
          <a:xfrm>
            <a:off x="628650" y="4767263"/>
            <a:ext cx="2057400" cy="273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" name="Shape 268"/>
          <p:cNvSpPr txBox="1"/>
          <p:nvPr>
            <p:ph idx="11" type="ftr"/>
          </p:nvPr>
        </p:nvSpPr>
        <p:spPr>
          <a:xfrm>
            <a:off x="3028950" y="4767263"/>
            <a:ext cx="3086099" cy="273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" name="Shape 269"/>
          <p:cNvSpPr txBox="1"/>
          <p:nvPr>
            <p:ph idx="12" type="sldNum"/>
          </p:nvPr>
        </p:nvSpPr>
        <p:spPr>
          <a:xfrm>
            <a:off x="6457950" y="4767263"/>
            <a:ext cx="2057400" cy="273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vertTx">
  <p:cSld name="Title and Vertical Text"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9pPr>
          </a:lstStyle>
          <a:p/>
        </p:txBody>
      </p:sp>
      <p:sp>
        <p:nvSpPr>
          <p:cNvPr id="272" name="Shape 272"/>
          <p:cNvSpPr txBox="1"/>
          <p:nvPr>
            <p:ph idx="1" type="body"/>
          </p:nvPr>
        </p:nvSpPr>
        <p:spPr>
          <a:xfrm rot="5400000">
            <a:off x="2940248" y="-942379"/>
            <a:ext cx="3263503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" name="Shape 273"/>
          <p:cNvSpPr txBox="1"/>
          <p:nvPr>
            <p:ph idx="10" type="dt"/>
          </p:nvPr>
        </p:nvSpPr>
        <p:spPr>
          <a:xfrm>
            <a:off x="628650" y="4767263"/>
            <a:ext cx="2057400" cy="273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4" name="Shape 274"/>
          <p:cNvSpPr txBox="1"/>
          <p:nvPr>
            <p:ph idx="11" type="ftr"/>
          </p:nvPr>
        </p:nvSpPr>
        <p:spPr>
          <a:xfrm>
            <a:off x="3028950" y="4767263"/>
            <a:ext cx="3086099" cy="273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5" name="Shape 275"/>
          <p:cNvSpPr txBox="1"/>
          <p:nvPr>
            <p:ph idx="12" type="sldNum"/>
          </p:nvPr>
        </p:nvSpPr>
        <p:spPr>
          <a:xfrm>
            <a:off x="6457950" y="4767263"/>
            <a:ext cx="2057400" cy="273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and two column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Shape 41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" name="Shape 4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vertTitleAndTx">
  <p:cSld name="Vertical Title and Text"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 txBox="1"/>
          <p:nvPr>
            <p:ph type="title"/>
          </p:nvPr>
        </p:nvSpPr>
        <p:spPr>
          <a:xfrm rot="5400000">
            <a:off x="5350073" y="1467445"/>
            <a:ext cx="4358878" cy="1971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9pPr>
          </a:lstStyle>
          <a:p/>
        </p:txBody>
      </p:sp>
      <p:sp>
        <p:nvSpPr>
          <p:cNvPr id="278" name="Shape 278"/>
          <p:cNvSpPr txBox="1"/>
          <p:nvPr>
            <p:ph idx="1" type="body"/>
          </p:nvPr>
        </p:nvSpPr>
        <p:spPr>
          <a:xfrm rot="5400000">
            <a:off x="1349573" y="-447079"/>
            <a:ext cx="4358878" cy="58007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9" name="Shape 279"/>
          <p:cNvSpPr txBox="1"/>
          <p:nvPr>
            <p:ph idx="10" type="dt"/>
          </p:nvPr>
        </p:nvSpPr>
        <p:spPr>
          <a:xfrm>
            <a:off x="628650" y="4767263"/>
            <a:ext cx="2057400" cy="273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0" name="Shape 280"/>
          <p:cNvSpPr txBox="1"/>
          <p:nvPr>
            <p:ph idx="11" type="ftr"/>
          </p:nvPr>
        </p:nvSpPr>
        <p:spPr>
          <a:xfrm>
            <a:off x="3028950" y="4767263"/>
            <a:ext cx="3086099" cy="273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1" name="Shape 281"/>
          <p:cNvSpPr txBox="1"/>
          <p:nvPr>
            <p:ph idx="12" type="sldNum"/>
          </p:nvPr>
        </p:nvSpPr>
        <p:spPr>
          <a:xfrm>
            <a:off x="6457950" y="4767263"/>
            <a:ext cx="2057400" cy="273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/>
          <a:lstStyle>
            <a:lvl1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290" name="Shape 290"/>
          <p:cNvSpPr txBox="1"/>
          <p:nvPr>
            <p:ph idx="1" type="subTitle"/>
          </p:nvPr>
        </p:nvSpPr>
        <p:spPr>
          <a:xfrm>
            <a:off x="1143000" y="2701528"/>
            <a:ext cx="6858000" cy="1241821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0" lvl="0" marL="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1" name="Shape 291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2" name="Shape 292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3" name="Shape 293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obj">
  <p:cSld name="Title and Content"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296" name="Shape 296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7" name="Shape 297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8" name="Shape 298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9" name="Shape 299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Section Header"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 txBox="1"/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2" name="Shape 302"/>
          <p:cNvSpPr txBox="1"/>
          <p:nvPr>
            <p:ph idx="1" type="body"/>
          </p:nvPr>
        </p:nvSpPr>
        <p:spPr>
          <a:xfrm>
            <a:off x="623888" y="3442097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3" name="Shape 303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4" name="Shape 304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5" name="Shape 305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Obj">
  <p:cSld name="Two Content"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8" name="Shape 308"/>
          <p:cNvSpPr txBox="1"/>
          <p:nvPr>
            <p:ph idx="1" type="body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9" name="Shape 309"/>
          <p:cNvSpPr txBox="1"/>
          <p:nvPr>
            <p:ph idx="2" type="body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0" name="Shape 310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1" name="Shape 311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2" name="Shape 312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TxTwoObj">
  <p:cSld name="Comparison"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hape 314"/>
          <p:cNvSpPr txBox="1"/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15" name="Shape 315"/>
          <p:cNvSpPr txBox="1"/>
          <p:nvPr>
            <p:ph idx="1" type="body"/>
          </p:nvPr>
        </p:nvSpPr>
        <p:spPr>
          <a:xfrm>
            <a:off x="629841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/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6" name="Shape 316"/>
          <p:cNvSpPr txBox="1"/>
          <p:nvPr>
            <p:ph idx="2" type="body"/>
          </p:nvPr>
        </p:nvSpPr>
        <p:spPr>
          <a:xfrm>
            <a:off x="629841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7" name="Shape 317"/>
          <p:cNvSpPr txBox="1"/>
          <p:nvPr>
            <p:ph idx="3" type="body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/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8" name="Shape 318"/>
          <p:cNvSpPr txBox="1"/>
          <p:nvPr>
            <p:ph idx="4" type="body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9" name="Shape 319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0" name="Shape 320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1" name="Shape 321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24" name="Shape 324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5" name="Shape 325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6" name="Shape 326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Shape 328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9" name="Shape 329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0" name="Shape 330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objTx">
  <p:cSld name="Content with Caption"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Shape 332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33" name="Shape 333"/>
          <p:cNvSpPr txBox="1"/>
          <p:nvPr>
            <p:ph idx="1" type="body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3810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4" name="Shape 334"/>
          <p:cNvSpPr txBox="1"/>
          <p:nvPr>
            <p:ph idx="2" type="body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5" name="Shape 335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6" name="Shape 336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7" name="Shape 337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picTx">
  <p:cSld name="Picture with Caption"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Shape 339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0" name="Shape 340"/>
          <p:cNvSpPr/>
          <p:nvPr>
            <p:ph idx="2" type="pic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1" name="Shape 341"/>
          <p:cNvSpPr txBox="1"/>
          <p:nvPr>
            <p:ph idx="1" type="body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2" name="Shape 342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3" name="Shape 343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4" name="Shape 344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5" name="Shape 4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vertTx">
  <p:cSld name="Title and Vertical Text"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Shape 346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7" name="Shape 347"/>
          <p:cNvSpPr txBox="1"/>
          <p:nvPr>
            <p:ph idx="1" type="body"/>
          </p:nvPr>
        </p:nvSpPr>
        <p:spPr>
          <a:xfrm rot="5400000">
            <a:off x="2940248" y="-942379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8" name="Shape 348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9" name="Shape 349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0" name="Shape 350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vertTitleAndTx">
  <p:cSld name="Vertical Title and Text"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Shape 352"/>
          <p:cNvSpPr txBox="1"/>
          <p:nvPr>
            <p:ph type="title"/>
          </p:nvPr>
        </p:nvSpPr>
        <p:spPr>
          <a:xfrm rot="5400000">
            <a:off x="5350073" y="1467446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53" name="Shape 353"/>
          <p:cNvSpPr txBox="1"/>
          <p:nvPr>
            <p:ph idx="1" type="body"/>
          </p:nvPr>
        </p:nvSpPr>
        <p:spPr>
          <a:xfrm rot="5400000">
            <a:off x="1349573" y="-447079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4" name="Shape 354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5" name="Shape 355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6" name="Shape 356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One column 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8" name="Shape 48"/>
          <p:cNvSpPr txBox="1"/>
          <p:nvPr>
            <p:ph idx="1" type="body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9" name="Shape 4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in point">
    <p:bg>
      <p:bgPr>
        <a:solidFill>
          <a:schemeClr val="accent4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Shape 5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Shape 5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Shape 5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Shape 54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Shape 55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Shape 56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" name="Shape 57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" name="Shape 5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ection title and description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1" name="Shape 61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" name="Shape 62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3" name="Shape 63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4" name="Shape 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Shape 6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68" name="Shape 6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9" Type="http://schemas.openxmlformats.org/officeDocument/2006/relationships/theme" Target="../theme/theme1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/Relationships>
</file>

<file path=ppt/slideMasters/_rels/slideMaster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slideLayout" Target="../slideLayouts/slideLayout32.xml"/><Relationship Id="rId3" Type="http://schemas.openxmlformats.org/officeDocument/2006/relationships/slideLayout" Target="../slideLayouts/slideLayout33.xml"/><Relationship Id="rId4" Type="http://schemas.openxmlformats.org/officeDocument/2006/relationships/slideLayout" Target="../slideLayouts/slideLayout34.xml"/><Relationship Id="rId11" Type="http://schemas.openxmlformats.org/officeDocument/2006/relationships/theme" Target="../theme/theme2.xml"/><Relationship Id="rId10" Type="http://schemas.openxmlformats.org/officeDocument/2006/relationships/slideLayout" Target="../slideLayouts/slideLayout40.xml"/><Relationship Id="rId9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5.xml"/><Relationship Id="rId6" Type="http://schemas.openxmlformats.org/officeDocument/2006/relationships/slideLayout" Target="../slideLayouts/slideLayout36.xml"/><Relationship Id="rId7" Type="http://schemas.openxmlformats.org/officeDocument/2006/relationships/slideLayout" Target="../slideLayouts/slideLayout37.xml"/><Relationship Id="rId8" Type="http://schemas.openxmlformats.org/officeDocument/2006/relationships/slideLayout" Target="../slideLayouts/slideLayout38.xml"/></Relationships>
</file>

<file path=ppt/slideMasters/_rels/slideMaster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slideLayout" Target="../slideLayouts/slideLayout42.xml"/><Relationship Id="rId3" Type="http://schemas.openxmlformats.org/officeDocument/2006/relationships/slideLayout" Target="../slideLayouts/slideLayout43.xml"/><Relationship Id="rId4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51.xml"/><Relationship Id="rId10" Type="http://schemas.openxmlformats.org/officeDocument/2006/relationships/slideLayout" Target="../slideLayouts/slideLayout50.xml"/><Relationship Id="rId12" Type="http://schemas.openxmlformats.org/officeDocument/2006/relationships/theme" Target="../theme/theme6.xml"/><Relationship Id="rId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45.xml"/><Relationship Id="rId6" Type="http://schemas.openxmlformats.org/officeDocument/2006/relationships/slideLayout" Target="../slideLayouts/slideLayout46.xml"/><Relationship Id="rId7" Type="http://schemas.openxmlformats.org/officeDocument/2006/relationships/slideLayout" Target="../slideLayouts/slideLayout47.xml"/><Relationship Id="rId8" Type="http://schemas.openxmlformats.org/officeDocument/2006/relationships/slideLayout" Target="../slideLayouts/slideLayout4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geometr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 txBox="1"/>
          <p:nvPr>
            <p:ph type="title"/>
          </p:nvPr>
        </p:nvSpPr>
        <p:spPr>
          <a:xfrm>
            <a:off x="628650" y="273845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3" name="Shape 83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4" name="Shape 84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5" name="Shape 85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6" name="Shape 86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geometric">
    <p:bg>
      <p:bgPr>
        <a:solidFill>
          <a:schemeClr val="lt1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 txBox="1"/>
          <p:nvPr>
            <p:ph type="title"/>
          </p:nvPr>
        </p:nvSpPr>
        <p:spPr>
          <a:xfrm>
            <a:off x="311700" y="410000"/>
            <a:ext cx="8520599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58" name="Shape 158"/>
          <p:cNvSpPr txBox="1"/>
          <p:nvPr>
            <p:ph idx="1" type="body"/>
          </p:nvPr>
        </p:nvSpPr>
        <p:spPr>
          <a:xfrm>
            <a:off x="311700" y="1229875"/>
            <a:ext cx="8520599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59" name="Shape 159"/>
          <p:cNvSpPr txBox="1"/>
          <p:nvPr>
            <p:ph idx="12" type="sldNum"/>
          </p:nvPr>
        </p:nvSpPr>
        <p:spPr>
          <a:xfrm>
            <a:off x="8460431" y="4651190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Roboto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Roboto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Roboto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Roboto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Roboto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Roboto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Roboto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Roboto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Roboto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9pPr>
          </a:lstStyle>
          <a:p/>
        </p:txBody>
      </p:sp>
      <p:sp>
        <p:nvSpPr>
          <p:cNvPr id="215" name="Shape 215"/>
          <p:cNvSpPr txBox="1"/>
          <p:nvPr>
            <p:ph idx="1" type="body"/>
          </p:nvPr>
        </p:nvSpPr>
        <p:spPr>
          <a:xfrm>
            <a:off x="628650" y="1369218"/>
            <a:ext cx="7886700" cy="326350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" name="Shape 216"/>
          <p:cNvSpPr txBox="1"/>
          <p:nvPr>
            <p:ph idx="10" type="dt"/>
          </p:nvPr>
        </p:nvSpPr>
        <p:spPr>
          <a:xfrm>
            <a:off x="628650" y="4767263"/>
            <a:ext cx="2057400" cy="273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" name="Shape 217"/>
          <p:cNvSpPr txBox="1"/>
          <p:nvPr>
            <p:ph idx="11" type="ftr"/>
          </p:nvPr>
        </p:nvSpPr>
        <p:spPr>
          <a:xfrm>
            <a:off x="3028950" y="4767263"/>
            <a:ext cx="3086099" cy="273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8" name="Shape 218"/>
          <p:cNvSpPr txBox="1"/>
          <p:nvPr>
            <p:ph idx="12" type="sldNum"/>
          </p:nvPr>
        </p:nvSpPr>
        <p:spPr>
          <a:xfrm>
            <a:off x="6457950" y="4767263"/>
            <a:ext cx="2057400" cy="273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284" name="Shape 284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5" name="Shape 285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6" name="Shape 286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7" name="Shape 287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Relationship Id="rId4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7.png"/><Relationship Id="rId4" Type="http://schemas.openxmlformats.org/officeDocument/2006/relationships/image" Target="../media/image3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.png"/><Relationship Id="rId4" Type="http://schemas.openxmlformats.org/officeDocument/2006/relationships/image" Target="../media/image1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1.png"/><Relationship Id="rId4" Type="http://schemas.openxmlformats.org/officeDocument/2006/relationships/image" Target="../media/image24.png"/><Relationship Id="rId5" Type="http://schemas.openxmlformats.org/officeDocument/2006/relationships/image" Target="../media/image3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8.png"/><Relationship Id="rId4" Type="http://schemas.openxmlformats.org/officeDocument/2006/relationships/image" Target="../media/image22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6.png"/><Relationship Id="rId4" Type="http://schemas.openxmlformats.org/officeDocument/2006/relationships/image" Target="../media/image30.png"/><Relationship Id="rId5" Type="http://schemas.openxmlformats.org/officeDocument/2006/relationships/image" Target="../media/image29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2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6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3.png"/><Relationship Id="rId4" Type="http://schemas.openxmlformats.org/officeDocument/2006/relationships/image" Target="../media/image20.png"/><Relationship Id="rId5" Type="http://schemas.openxmlformats.org/officeDocument/2006/relationships/image" Target="../media/image14.png"/><Relationship Id="rId6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33.png"/><Relationship Id="rId5" Type="http://schemas.openxmlformats.org/officeDocument/2006/relationships/image" Target="../media/image9.png"/><Relationship Id="rId6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9.png"/><Relationship Id="rId4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Shape 361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Impact of Seismic Activity</a:t>
            </a:r>
            <a:endParaRPr/>
          </a:p>
        </p:txBody>
      </p:sp>
      <p:sp>
        <p:nvSpPr>
          <p:cNvPr id="362" name="Shape 362"/>
          <p:cNvSpPr txBox="1"/>
          <p:nvPr>
            <p:ph idx="1" type="subTitle"/>
          </p:nvPr>
        </p:nvSpPr>
        <p:spPr>
          <a:xfrm>
            <a:off x="598100" y="2715956"/>
            <a:ext cx="8222100" cy="155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Jonathan Tuttle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Jeff Coen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Fervis Lauan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Abraham Eapen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screenshot of a cell phone  Description generated with high confidence" id="415" name="Shape 4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7224" y="56577"/>
            <a:ext cx="7305160" cy="5029843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Shape 416"/>
          <p:cNvSpPr/>
          <p:nvPr/>
        </p:nvSpPr>
        <p:spPr>
          <a:xfrm>
            <a:off x="67733" y="177799"/>
            <a:ext cx="1828800" cy="1320800"/>
          </a:xfrm>
          <a:prstGeom prst="cloudCallout">
            <a:avLst>
              <a:gd fmla="val -20833" name="adj1"/>
              <a:gd fmla="val 62500" name="adj2"/>
            </a:avLst>
          </a:prstGeom>
          <a:solidFill>
            <a:schemeClr val="accent1"/>
          </a:solidFill>
          <a:ln cap="flat" cmpd="sng" w="25400">
            <a:solidFill>
              <a:srgbClr val="31538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More data = Decreased seismic activity?</a:t>
            </a:r>
            <a:endParaRPr/>
          </a:p>
        </p:txBody>
      </p:sp>
      <p:pic>
        <p:nvPicPr>
          <p:cNvPr descr="A persons hand  Description generated with very high confidence" id="417" name="Shape 4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1819070">
            <a:off x="6037848" y="3043409"/>
            <a:ext cx="1195866" cy="893312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Shape 418"/>
          <p:cNvSpPr/>
          <p:nvPr/>
        </p:nvSpPr>
        <p:spPr>
          <a:xfrm>
            <a:off x="5892341" y="4028167"/>
            <a:ext cx="2418541" cy="304801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25400">
            <a:solidFill>
              <a:srgbClr val="31538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lgerian"/>
              <a:buNone/>
            </a:pPr>
            <a:r>
              <a:rPr b="1" i="0" lang="en" sz="1400" u="none" cap="none" strike="noStrike">
                <a:solidFill>
                  <a:schemeClr val="lt1"/>
                </a:solidFill>
                <a:latin typeface="Algerian"/>
                <a:ea typeface="Algerian"/>
                <a:cs typeface="Algerian"/>
                <a:sym typeface="Algerian"/>
              </a:rPr>
              <a:t>The data is Flatlining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Shape 423"/>
          <p:cNvSpPr txBox="1"/>
          <p:nvPr>
            <p:ph idx="1" type="body"/>
          </p:nvPr>
        </p:nvSpPr>
        <p:spPr>
          <a:xfrm>
            <a:off x="2311400" y="2290631"/>
            <a:ext cx="4370378" cy="43563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i="0" lang="en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Perhaps a different perspective?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close up of a piece of paper  Description generated with high confidence" id="428" name="Shape 4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78465" y="660398"/>
            <a:ext cx="6475090" cy="4458313"/>
          </a:xfrm>
          <a:prstGeom prst="rect">
            <a:avLst/>
          </a:prstGeom>
          <a:noFill/>
          <a:ln>
            <a:noFill/>
          </a:ln>
        </p:spPr>
      </p:pic>
      <p:sp>
        <p:nvSpPr>
          <p:cNvPr id="429" name="Shape 429"/>
          <p:cNvSpPr txBox="1"/>
          <p:nvPr/>
        </p:nvSpPr>
        <p:spPr>
          <a:xfrm>
            <a:off x="2319867" y="270933"/>
            <a:ext cx="45212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Hummm, something is odd here…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Shape 434"/>
          <p:cNvSpPr/>
          <p:nvPr/>
        </p:nvSpPr>
        <p:spPr>
          <a:xfrm>
            <a:off x="0" y="3512489"/>
            <a:ext cx="4887654" cy="1631011"/>
          </a:xfrm>
          <a:custGeom>
            <a:pathLst>
              <a:path extrusionOk="0" h="120000" w="120000">
                <a:moveTo>
                  <a:pt x="0" y="0"/>
                </a:moveTo>
                <a:lnTo>
                  <a:pt x="15083" y="0"/>
                </a:lnTo>
                <a:lnTo>
                  <a:pt x="19117" y="0"/>
                </a:lnTo>
                <a:lnTo>
                  <a:pt x="120000" y="0"/>
                </a:lnTo>
                <a:lnTo>
                  <a:pt x="101454" y="120000"/>
                </a:lnTo>
                <a:lnTo>
                  <a:pt x="19117" y="120000"/>
                </a:lnTo>
                <a:lnTo>
                  <a:pt x="17455" y="120000"/>
                </a:lnTo>
                <a:lnTo>
                  <a:pt x="15083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3F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5" name="Shape 435"/>
          <p:cNvSpPr/>
          <p:nvPr/>
        </p:nvSpPr>
        <p:spPr>
          <a:xfrm>
            <a:off x="0" y="0"/>
            <a:ext cx="6497332" cy="1598213"/>
          </a:xfrm>
          <a:custGeom>
            <a:pathLst>
              <a:path extrusionOk="0" h="120000" w="120000">
                <a:moveTo>
                  <a:pt x="0" y="0"/>
                </a:moveTo>
                <a:lnTo>
                  <a:pt x="11346" y="0"/>
                </a:lnTo>
                <a:lnTo>
                  <a:pt x="14249" y="0"/>
                </a:lnTo>
                <a:lnTo>
                  <a:pt x="58011" y="0"/>
                </a:lnTo>
                <a:lnTo>
                  <a:pt x="60955" y="0"/>
                </a:lnTo>
                <a:lnTo>
                  <a:pt x="72899" y="0"/>
                </a:lnTo>
                <a:lnTo>
                  <a:pt x="72899" y="26"/>
                </a:lnTo>
                <a:lnTo>
                  <a:pt x="120000" y="26"/>
                </a:lnTo>
                <a:lnTo>
                  <a:pt x="106332" y="120000"/>
                </a:lnTo>
                <a:lnTo>
                  <a:pt x="60955" y="120000"/>
                </a:lnTo>
                <a:lnTo>
                  <a:pt x="58011" y="120000"/>
                </a:lnTo>
                <a:lnTo>
                  <a:pt x="14249" y="120000"/>
                </a:lnTo>
                <a:lnTo>
                  <a:pt x="11346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4F5D7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6" name="Shape 436"/>
          <p:cNvSpPr txBox="1"/>
          <p:nvPr>
            <p:ph idx="1" type="subTitle"/>
          </p:nvPr>
        </p:nvSpPr>
        <p:spPr>
          <a:xfrm>
            <a:off x="463731" y="2706387"/>
            <a:ext cx="4448175" cy="68333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i="0" lang="en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Here’s  a hint…</a:t>
            </a:r>
            <a:endParaRPr/>
          </a:p>
        </p:txBody>
      </p:sp>
      <p:pic>
        <p:nvPicPr>
          <p:cNvPr id="437" name="Shape 4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11906" y="1598213"/>
            <a:ext cx="4225322" cy="29092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Shape 442"/>
          <p:cNvSpPr/>
          <p:nvPr/>
        </p:nvSpPr>
        <p:spPr>
          <a:xfrm>
            <a:off x="0" y="3512489"/>
            <a:ext cx="4887654" cy="1631011"/>
          </a:xfrm>
          <a:custGeom>
            <a:pathLst>
              <a:path extrusionOk="0" h="120000" w="120000">
                <a:moveTo>
                  <a:pt x="0" y="0"/>
                </a:moveTo>
                <a:lnTo>
                  <a:pt x="15083" y="0"/>
                </a:lnTo>
                <a:lnTo>
                  <a:pt x="19117" y="0"/>
                </a:lnTo>
                <a:lnTo>
                  <a:pt x="120000" y="0"/>
                </a:lnTo>
                <a:lnTo>
                  <a:pt x="101454" y="120000"/>
                </a:lnTo>
                <a:lnTo>
                  <a:pt x="19117" y="120000"/>
                </a:lnTo>
                <a:lnTo>
                  <a:pt x="17455" y="120000"/>
                </a:lnTo>
                <a:lnTo>
                  <a:pt x="15083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3F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3" name="Shape 443"/>
          <p:cNvSpPr/>
          <p:nvPr/>
        </p:nvSpPr>
        <p:spPr>
          <a:xfrm>
            <a:off x="0" y="0"/>
            <a:ext cx="6497332" cy="1598213"/>
          </a:xfrm>
          <a:custGeom>
            <a:pathLst>
              <a:path extrusionOk="0" h="120000" w="120000">
                <a:moveTo>
                  <a:pt x="0" y="0"/>
                </a:moveTo>
                <a:lnTo>
                  <a:pt x="11346" y="0"/>
                </a:lnTo>
                <a:lnTo>
                  <a:pt x="14249" y="0"/>
                </a:lnTo>
                <a:lnTo>
                  <a:pt x="58011" y="0"/>
                </a:lnTo>
                <a:lnTo>
                  <a:pt x="60955" y="0"/>
                </a:lnTo>
                <a:lnTo>
                  <a:pt x="72899" y="0"/>
                </a:lnTo>
                <a:lnTo>
                  <a:pt x="72899" y="26"/>
                </a:lnTo>
                <a:lnTo>
                  <a:pt x="120000" y="26"/>
                </a:lnTo>
                <a:lnTo>
                  <a:pt x="106332" y="120000"/>
                </a:lnTo>
                <a:lnTo>
                  <a:pt x="60955" y="120000"/>
                </a:lnTo>
                <a:lnTo>
                  <a:pt x="58011" y="120000"/>
                </a:lnTo>
                <a:lnTo>
                  <a:pt x="14249" y="120000"/>
                </a:lnTo>
                <a:lnTo>
                  <a:pt x="11346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4F5D7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4" name="Shape 444"/>
          <p:cNvSpPr txBox="1"/>
          <p:nvPr>
            <p:ph idx="1" type="subTitle"/>
          </p:nvPr>
        </p:nvSpPr>
        <p:spPr>
          <a:xfrm>
            <a:off x="463731" y="1710267"/>
            <a:ext cx="4448175" cy="167945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i="0" lang="en" sz="333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There is an insufficient amount of data prior to the 1930’s.</a:t>
            </a:r>
            <a:endParaRPr/>
          </a:p>
        </p:txBody>
      </p:sp>
      <p:pic>
        <p:nvPicPr>
          <p:cNvPr id="445" name="Shape 4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11906" y="1598213"/>
            <a:ext cx="4225322" cy="29092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Shape 450"/>
          <p:cNvSpPr txBox="1"/>
          <p:nvPr>
            <p:ph type="ctrTitle"/>
          </p:nvPr>
        </p:nvSpPr>
        <p:spPr>
          <a:xfrm>
            <a:off x="685800" y="841772"/>
            <a:ext cx="7772400" cy="179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That’s the big picture…. 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Shape 455"/>
          <p:cNvSpPr txBox="1"/>
          <p:nvPr>
            <p:ph type="ctrTitle"/>
          </p:nvPr>
        </p:nvSpPr>
        <p:spPr>
          <a:xfrm>
            <a:off x="685800" y="841772"/>
            <a:ext cx="7772400" cy="179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….let’s dive deeper</a:t>
            </a:r>
            <a:endParaRPr/>
          </a:p>
        </p:txBody>
      </p:sp>
      <p:sp>
        <p:nvSpPr>
          <p:cNvPr id="456" name="Shape 456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Caution: spoilers ahead 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Shape 461"/>
          <p:cNvSpPr txBox="1"/>
          <p:nvPr>
            <p:ph type="ctrTitle"/>
          </p:nvPr>
        </p:nvSpPr>
        <p:spPr>
          <a:xfrm>
            <a:off x="685800" y="1109600"/>
            <a:ext cx="77724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First, earthquakes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Shape 466"/>
          <p:cNvSpPr txBox="1"/>
          <p:nvPr>
            <p:ph idx="1" type="subTitle"/>
          </p:nvPr>
        </p:nvSpPr>
        <p:spPr>
          <a:xfrm>
            <a:off x="1143000" y="2701528"/>
            <a:ext cx="6858000" cy="124182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67" name="Shape 4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2975" y="907725"/>
            <a:ext cx="8350625" cy="3830699"/>
          </a:xfrm>
          <a:prstGeom prst="rect">
            <a:avLst/>
          </a:prstGeom>
          <a:noFill/>
          <a:ln>
            <a:noFill/>
          </a:ln>
        </p:spPr>
      </p:pic>
      <p:sp>
        <p:nvSpPr>
          <p:cNvPr id="468" name="Shape 468"/>
          <p:cNvSpPr txBox="1"/>
          <p:nvPr/>
        </p:nvSpPr>
        <p:spPr>
          <a:xfrm>
            <a:off x="335200" y="901550"/>
            <a:ext cx="4230300" cy="19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69" name="Shape 469"/>
          <p:cNvCxnSpPr/>
          <p:nvPr/>
        </p:nvCxnSpPr>
        <p:spPr>
          <a:xfrm rot="10800000">
            <a:off x="6186450" y="1908850"/>
            <a:ext cx="565500" cy="1440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470" name="Shape 470"/>
          <p:cNvCxnSpPr/>
          <p:nvPr/>
        </p:nvCxnSpPr>
        <p:spPr>
          <a:xfrm rot="10800000">
            <a:off x="3270050" y="3888600"/>
            <a:ext cx="2262300" cy="176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471" name="Shape 471"/>
          <p:cNvSpPr txBox="1"/>
          <p:nvPr/>
        </p:nvSpPr>
        <p:spPr>
          <a:xfrm>
            <a:off x="5717950" y="3729475"/>
            <a:ext cx="29607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Earthquake frequency increasing, magnitude in Oklahoma growing significantly stronger</a:t>
            </a:r>
            <a:endParaRPr/>
          </a:p>
        </p:txBody>
      </p:sp>
      <p:sp>
        <p:nvSpPr>
          <p:cNvPr id="472" name="Shape 472"/>
          <p:cNvSpPr txBox="1"/>
          <p:nvPr/>
        </p:nvSpPr>
        <p:spPr>
          <a:xfrm>
            <a:off x="2331600" y="185600"/>
            <a:ext cx="4480800" cy="5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Earthquakes Frequencies and Magnitudes</a:t>
            </a:r>
            <a:endParaRPr sz="18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Shape 477"/>
          <p:cNvSpPr txBox="1"/>
          <p:nvPr>
            <p:ph type="ctrTitle"/>
          </p:nvPr>
        </p:nvSpPr>
        <p:spPr>
          <a:xfrm>
            <a:off x="685800" y="1676397"/>
            <a:ext cx="7772400" cy="179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What’s going on with drilling rigs?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Shape 367"/>
          <p:cNvSpPr txBox="1"/>
          <p:nvPr>
            <p:ph idx="1" type="subTitle"/>
          </p:nvPr>
        </p:nvSpPr>
        <p:spPr>
          <a:xfrm>
            <a:off x="1143000" y="2232981"/>
            <a:ext cx="6858000" cy="51703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i="0" lang="en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 is the Impact of Seismic Activity? 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Shape 482"/>
          <p:cNvSpPr txBox="1"/>
          <p:nvPr>
            <p:ph type="ctrTitle"/>
          </p:nvPr>
        </p:nvSpPr>
        <p:spPr>
          <a:xfrm>
            <a:off x="685800" y="364525"/>
            <a:ext cx="7772400" cy="63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US Rig Count 2000 to December 2013</a:t>
            </a:r>
            <a:endParaRPr sz="3000"/>
          </a:p>
        </p:txBody>
      </p:sp>
      <p:pic>
        <p:nvPicPr>
          <p:cNvPr id="483" name="Shape 4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725" y="998725"/>
            <a:ext cx="3883366" cy="3839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84" name="Shape 48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06116" y="1055174"/>
            <a:ext cx="2791719" cy="1418398"/>
          </a:xfrm>
          <a:prstGeom prst="rect">
            <a:avLst/>
          </a:prstGeom>
          <a:noFill/>
          <a:ln>
            <a:noFill/>
          </a:ln>
        </p:spPr>
      </p:pic>
      <p:sp>
        <p:nvSpPr>
          <p:cNvPr id="485" name="Shape 485"/>
          <p:cNvSpPr txBox="1"/>
          <p:nvPr/>
        </p:nvSpPr>
        <p:spPr>
          <a:xfrm>
            <a:off x="5406250" y="2762475"/>
            <a:ext cx="2791800" cy="19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Rig count data freely available</a:t>
            </a:r>
            <a:endParaRPr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Data sets go back to 1960 with monthly counts per state</a:t>
            </a:r>
            <a:endParaRPr/>
          </a:p>
          <a:p>
            <a: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Current chart looking at January 2000 through December 2013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0" name="Shape 4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400" y="872175"/>
            <a:ext cx="3755625" cy="3358200"/>
          </a:xfrm>
          <a:prstGeom prst="rect">
            <a:avLst/>
          </a:prstGeom>
          <a:noFill/>
          <a:ln>
            <a:noFill/>
          </a:ln>
        </p:spPr>
      </p:pic>
      <p:sp>
        <p:nvSpPr>
          <p:cNvPr id="491" name="Shape 491"/>
          <p:cNvSpPr txBox="1"/>
          <p:nvPr/>
        </p:nvSpPr>
        <p:spPr>
          <a:xfrm>
            <a:off x="1294550" y="392975"/>
            <a:ext cx="1005600" cy="28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Oklahoma</a:t>
            </a:r>
            <a:endParaRPr/>
          </a:p>
        </p:txBody>
      </p:sp>
      <p:sp>
        <p:nvSpPr>
          <p:cNvPr id="492" name="Shape 492"/>
          <p:cNvSpPr txBox="1"/>
          <p:nvPr/>
        </p:nvSpPr>
        <p:spPr>
          <a:xfrm>
            <a:off x="6883113" y="392975"/>
            <a:ext cx="948900" cy="28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Texas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Shape 493"/>
          <p:cNvSpPr txBox="1"/>
          <p:nvPr/>
        </p:nvSpPr>
        <p:spPr>
          <a:xfrm>
            <a:off x="3247925" y="3999125"/>
            <a:ext cx="2323200" cy="10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Some states have increased rig counts, some have decreased counts</a:t>
            </a:r>
            <a:endParaRPr/>
          </a:p>
        </p:txBody>
      </p:sp>
      <p:pic>
        <p:nvPicPr>
          <p:cNvPr id="494" name="Shape 4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70650" y="935500"/>
            <a:ext cx="3755626" cy="3231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Shape 499"/>
          <p:cNvSpPr txBox="1"/>
          <p:nvPr/>
        </p:nvSpPr>
        <p:spPr>
          <a:xfrm>
            <a:off x="2006213" y="1707190"/>
            <a:ext cx="51315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 is the impact of 2013 Light to Moderate magnitude earthquakes to the City’s Per Capita Income?</a:t>
            </a:r>
            <a:endParaRPr/>
          </a:p>
        </p:txBody>
      </p:sp>
      <p:sp>
        <p:nvSpPr>
          <p:cNvPr id="500" name="Shape 500"/>
          <p:cNvSpPr txBox="1"/>
          <p:nvPr/>
        </p:nvSpPr>
        <p:spPr>
          <a:xfrm>
            <a:off x="1360286" y="1707205"/>
            <a:ext cx="5310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Q:</a:t>
            </a:r>
            <a:endParaRPr/>
          </a:p>
        </p:txBody>
      </p:sp>
      <p:cxnSp>
        <p:nvCxnSpPr>
          <p:cNvPr id="501" name="Shape 501"/>
          <p:cNvCxnSpPr/>
          <p:nvPr/>
        </p:nvCxnSpPr>
        <p:spPr>
          <a:xfrm>
            <a:off x="875608" y="2245181"/>
            <a:ext cx="7309800" cy="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miter lim="800000"/>
            <a:headEnd len="med" w="med" type="none"/>
            <a:tailEnd len="med" w="med" type="none"/>
          </a:ln>
        </p:spPr>
      </p:cxnSp>
      <p:pic>
        <p:nvPicPr>
          <p:cNvPr descr="Upward trend" id="502" name="Shape 50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99659" y="1610594"/>
            <a:ext cx="585628" cy="58562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03" name="Shape 503"/>
          <p:cNvCxnSpPr/>
          <p:nvPr/>
        </p:nvCxnSpPr>
        <p:spPr>
          <a:xfrm>
            <a:off x="875541" y="2220689"/>
            <a:ext cx="7309800" cy="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miter lim="800000"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8" name="Shape 5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442476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3" name="Shape 5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5411" y="1358825"/>
            <a:ext cx="4519500" cy="2751300"/>
          </a:xfrm>
          <a:prstGeom prst="rect">
            <a:avLst/>
          </a:prstGeom>
          <a:noFill/>
          <a:ln>
            <a:noFill/>
          </a:ln>
        </p:spPr>
      </p:pic>
      <p:sp>
        <p:nvSpPr>
          <p:cNvPr id="514" name="Shape 514"/>
          <p:cNvSpPr/>
          <p:nvPr/>
        </p:nvSpPr>
        <p:spPr>
          <a:xfrm>
            <a:off x="953946" y="1934707"/>
            <a:ext cx="3915168" cy="632960"/>
          </a:xfrm>
          <a:prstGeom prst="rect">
            <a:avLst/>
          </a:prstGeom>
          <a:noFill/>
          <a:ln cap="flat" cmpd="sng" w="12700">
            <a:solidFill>
              <a:srgbClr val="FF0000"/>
            </a:solidFill>
            <a:prstDash val="solid"/>
            <a:miter lim="800000"/>
            <a:headEnd len="med" w="med" type="none"/>
            <a:tailEnd len="med" w="med" type="none"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25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515" name="Shape 515"/>
          <p:cNvGraphicFramePr/>
          <p:nvPr/>
        </p:nvGraphicFramePr>
        <p:xfrm>
          <a:off x="5480211" y="260249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{A4BF0DD2-0B18-4B70-8C0E-EEB00F8A55EA}</a:tableStyleId>
              </a:tblPr>
              <a:tblGrid>
                <a:gridCol w="2077975"/>
                <a:gridCol w="763325"/>
              </a:tblGrid>
              <a:tr h="3162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Earthquake Magnitude Classes</a:t>
                      </a:r>
                      <a:endParaRPr sz="11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i="0" sz="9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575" marB="0" marR="4775" marL="47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AEAAA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100"/>
                    </a:p>
                  </a:txBody>
                  <a:tcPr marT="3575" marB="0" marR="4775" marL="47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AEAAAA"/>
                    </a:solidFill>
                  </a:tcPr>
                </a:tc>
              </a:tr>
              <a:tr h="1407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Class</a:t>
                      </a:r>
                      <a:endParaRPr sz="1100"/>
                    </a:p>
                  </a:txBody>
                  <a:tcPr marT="3575" marB="0" marR="4775" marL="47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AEAAA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Magnitude</a:t>
                      </a:r>
                      <a:endParaRPr sz="1100"/>
                    </a:p>
                  </a:txBody>
                  <a:tcPr marT="3575" marB="0" marR="4775" marL="47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AEAAAA"/>
                    </a:solidFill>
                  </a:tcPr>
                </a:tc>
              </a:tr>
              <a:tr h="1407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Great</a:t>
                      </a:r>
                      <a:endParaRPr sz="1100"/>
                    </a:p>
                  </a:txBody>
                  <a:tcPr marT="3575" marB="0" marR="4775" marL="47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 or more</a:t>
                      </a:r>
                      <a:endParaRPr sz="1100"/>
                    </a:p>
                  </a:txBody>
                  <a:tcPr marT="3575" marB="0" marR="4775" marL="47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1407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Major</a:t>
                      </a:r>
                      <a:endParaRPr sz="1100"/>
                    </a:p>
                  </a:txBody>
                  <a:tcPr marT="3575" marB="0" marR="4775" marL="47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7 - 7.9</a:t>
                      </a:r>
                      <a:endParaRPr sz="1100"/>
                    </a:p>
                  </a:txBody>
                  <a:tcPr marT="3575" marB="0" marR="4775" marL="47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1407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Strong</a:t>
                      </a:r>
                      <a:endParaRPr sz="1100"/>
                    </a:p>
                  </a:txBody>
                  <a:tcPr marT="3575" marB="0" marR="4775" marL="47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6 - 6.9</a:t>
                      </a:r>
                      <a:endParaRPr sz="1100"/>
                    </a:p>
                  </a:txBody>
                  <a:tcPr marT="3575" marB="0" marR="4775" marL="47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1407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Moderate</a:t>
                      </a:r>
                      <a:endParaRPr sz="1100"/>
                    </a:p>
                  </a:txBody>
                  <a:tcPr marT="3575" marB="0" marR="4775" marL="47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5 - 5.9</a:t>
                      </a:r>
                      <a:endParaRPr sz="1100"/>
                    </a:p>
                  </a:txBody>
                  <a:tcPr marT="3575" marB="0" marR="4775" marL="47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1407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Light</a:t>
                      </a:r>
                      <a:endParaRPr sz="1100"/>
                    </a:p>
                  </a:txBody>
                  <a:tcPr marT="3575" marB="0" marR="4775" marL="47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4 - 4.9</a:t>
                      </a:r>
                      <a:endParaRPr sz="1100"/>
                    </a:p>
                  </a:txBody>
                  <a:tcPr marT="3575" marB="0" marR="4775" marL="47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1407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Minor</a:t>
                      </a:r>
                      <a:endParaRPr sz="1100"/>
                    </a:p>
                  </a:txBody>
                  <a:tcPr marT="3575" marB="0" marR="4775" marL="47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3 -3.9</a:t>
                      </a:r>
                      <a:endParaRPr sz="1100"/>
                    </a:p>
                  </a:txBody>
                  <a:tcPr marT="3575" marB="0" marR="4775" marL="47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</a:tbl>
          </a:graphicData>
        </a:graphic>
      </p:graphicFrame>
      <p:sp>
        <p:nvSpPr>
          <p:cNvPr id="516" name="Shape 516"/>
          <p:cNvSpPr txBox="1"/>
          <p:nvPr/>
        </p:nvSpPr>
        <p:spPr>
          <a:xfrm>
            <a:off x="5309305" y="1435239"/>
            <a:ext cx="3455100" cy="8484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Analysis performed at the Zip level of the City nearest to seismic location. Observed population range of 11,000 to 50,000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17" name="Shape 517"/>
          <p:cNvCxnSpPr/>
          <p:nvPr/>
        </p:nvCxnSpPr>
        <p:spPr>
          <a:xfrm flipH="1" rot="10800000">
            <a:off x="485398" y="755848"/>
            <a:ext cx="8206340" cy="28581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miter lim="800000"/>
            <a:headEnd len="med" w="med" type="none"/>
            <a:tailEnd len="med" w="med" type="none"/>
          </a:ln>
        </p:spPr>
      </p:cxnSp>
      <p:sp>
        <p:nvSpPr>
          <p:cNvPr id="518" name="Shape 518"/>
          <p:cNvSpPr/>
          <p:nvPr/>
        </p:nvSpPr>
        <p:spPr>
          <a:xfrm>
            <a:off x="485400" y="423875"/>
            <a:ext cx="7646100" cy="6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Test Population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Zip Codes that experienced Light to Moderate magnitude earthquake in </a:t>
            </a:r>
            <a:r>
              <a:rPr b="1"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2013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23" name="Shape 523"/>
          <p:cNvGraphicFramePr/>
          <p:nvPr/>
        </p:nvGraphicFramePr>
        <p:xfrm>
          <a:off x="364897" y="112019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{A4BF0DD2-0B18-4B70-8C0E-EEB00F8A55EA}</a:tableStyleId>
              </a:tblPr>
              <a:tblGrid>
                <a:gridCol w="529825"/>
                <a:gridCol w="808425"/>
                <a:gridCol w="422375"/>
                <a:gridCol w="336100"/>
                <a:gridCol w="2157325"/>
                <a:gridCol w="585875"/>
                <a:gridCol w="717600"/>
                <a:gridCol w="1012800"/>
                <a:gridCol w="1003725"/>
                <a:gridCol w="874450"/>
                <a:gridCol w="34925"/>
              </a:tblGrid>
              <a:tr h="1235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cd_by_year</a:t>
                      </a:r>
                      <a:endParaRPr sz="1100"/>
                    </a:p>
                  </a:txBody>
                  <a:tcPr marT="3250" marB="0" marR="4325" marL="43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Nrst City</a:t>
                      </a:r>
                      <a:endParaRPr sz="1100"/>
                    </a:p>
                  </a:txBody>
                  <a:tcPr marT="3250" marB="0" marR="4325" marL="43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" sz="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ZIP</a:t>
                      </a:r>
                      <a:endParaRPr sz="1100"/>
                    </a:p>
                  </a:txBody>
                  <a:tcPr marT="3250" marB="0" marR="4325" marL="43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mag</a:t>
                      </a:r>
                      <a:endParaRPr sz="1100"/>
                    </a:p>
                  </a:txBody>
                  <a:tcPr marT="3250" marB="0" marR="4325" marL="43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title</a:t>
                      </a:r>
                      <a:endParaRPr sz="1100"/>
                    </a:p>
                  </a:txBody>
                  <a:tcPr marT="3250" marB="0" marR="4325" marL="43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Nrst Country</a:t>
                      </a:r>
                      <a:endParaRPr sz="1100"/>
                    </a:p>
                  </a:txBody>
                  <a:tcPr marT="3575" marB="0" marR="4775" marL="47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B3C6E7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Population_2013</a:t>
                      </a:r>
                      <a:endParaRPr sz="1100"/>
                    </a:p>
                  </a:txBody>
                  <a:tcPr marT="3250" marB="0" marR="4325" marL="43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B3C6E7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Per Capita Income_2013</a:t>
                      </a:r>
                      <a:endParaRPr sz="1100"/>
                    </a:p>
                  </a:txBody>
                  <a:tcPr marT="3250" marB="0" marR="4325" marL="43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Per Capita Income_2012</a:t>
                      </a:r>
                      <a:endParaRPr sz="1100"/>
                    </a:p>
                  </a:txBody>
                  <a:tcPr marT="3250" marB="0" marR="4325" marL="43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PCI Change</a:t>
                      </a:r>
                      <a:endParaRPr sz="1100"/>
                    </a:p>
                  </a:txBody>
                  <a:tcPr marT="3250" marB="0" marR="4325" marL="43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6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250" marB="0" marR="4325" marL="43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B4C6E7"/>
                    </a:solidFill>
                  </a:tcPr>
                </a:tc>
              </a:tr>
              <a:tr h="1235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2013</a:t>
                      </a:r>
                      <a:endParaRPr sz="1100"/>
                    </a:p>
                  </a:txBody>
                  <a:tcPr marT="3250" marB="0" marR="4325" marL="43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susanville</a:t>
                      </a:r>
                      <a:endParaRPr sz="1100"/>
                    </a:p>
                  </a:txBody>
                  <a:tcPr marT="3250" marB="0" marR="4325" marL="43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" sz="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96130</a:t>
                      </a:r>
                      <a:endParaRPr sz="1100"/>
                    </a:p>
                  </a:txBody>
                  <a:tcPr marT="3250" marB="0" marR="4325" marL="43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5.69</a:t>
                      </a:r>
                      <a:endParaRPr sz="1100"/>
                    </a:p>
                  </a:txBody>
                  <a:tcPr marT="3250" marB="0" marR="4325" marL="43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 5.7 - 10km WNW of Greenville, California</a:t>
                      </a:r>
                      <a:endParaRPr sz="1100"/>
                    </a:p>
                  </a:txBody>
                  <a:tcPr marT="3250" marB="0" marR="4325" marL="43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us</a:t>
                      </a:r>
                      <a:endParaRPr sz="1100"/>
                    </a:p>
                  </a:txBody>
                  <a:tcPr marT="3575" marB="0" marR="4775" marL="47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            21,963 </a:t>
                      </a:r>
                      <a:endParaRPr sz="1100"/>
                    </a:p>
                  </a:txBody>
                  <a:tcPr marT="3250" marB="0" marR="4325" marL="43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$                       18,621.00 </a:t>
                      </a:r>
                      <a:endParaRPr sz="1100"/>
                    </a:p>
                  </a:txBody>
                  <a:tcPr marT="3250" marB="0" marR="4325" marL="43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$                       19,269.00 </a:t>
                      </a:r>
                      <a:endParaRPr sz="1100"/>
                    </a:p>
                  </a:txBody>
                  <a:tcPr marT="3250" marB="0" marR="4325" marL="43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-3%</a:t>
                      </a:r>
                      <a:endParaRPr sz="1100"/>
                    </a:p>
                  </a:txBody>
                  <a:tcPr marT="3250" marB="0" marR="4325" marL="43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575" marB="0" marR="4775" marL="47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1235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2013</a:t>
                      </a:r>
                      <a:endParaRPr sz="1100"/>
                    </a:p>
                  </a:txBody>
                  <a:tcPr marT="3250" marB="0" marR="4325" marL="43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fallon</a:t>
                      </a:r>
                      <a:endParaRPr b="0" i="0" sz="6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250" marB="0" marR="4325" marL="43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" sz="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89406</a:t>
                      </a:r>
                      <a:endParaRPr sz="1100"/>
                    </a:p>
                  </a:txBody>
                  <a:tcPr marT="3250" marB="0" marR="4325" marL="43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5.1</a:t>
                      </a:r>
                      <a:endParaRPr sz="1100"/>
                    </a:p>
                  </a:txBody>
                  <a:tcPr marT="3250" marB="0" marR="4325" marL="43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 5.1 - 72km W of Tonopah, Nevada</a:t>
                      </a:r>
                      <a:endParaRPr sz="1100"/>
                    </a:p>
                  </a:txBody>
                  <a:tcPr marT="3250" marB="0" marR="4325" marL="43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us</a:t>
                      </a:r>
                      <a:endParaRPr sz="1100"/>
                    </a:p>
                  </a:txBody>
                  <a:tcPr marT="3575" marB="0" marR="4775" marL="47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            24,572 </a:t>
                      </a:r>
                      <a:endParaRPr sz="1100"/>
                    </a:p>
                  </a:txBody>
                  <a:tcPr marT="3250" marB="0" marR="4325" marL="43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$                       24,716.00 </a:t>
                      </a:r>
                      <a:endParaRPr sz="1100"/>
                    </a:p>
                  </a:txBody>
                  <a:tcPr marT="3250" marB="0" marR="4325" marL="43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$                       25,134.00 </a:t>
                      </a:r>
                      <a:endParaRPr sz="1100"/>
                    </a:p>
                  </a:txBody>
                  <a:tcPr marT="3250" marB="0" marR="4325" marL="43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-2%</a:t>
                      </a:r>
                      <a:endParaRPr sz="1100"/>
                    </a:p>
                  </a:txBody>
                  <a:tcPr marT="3250" marB="0" marR="4325" marL="43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575" marB="0" marR="4775" marL="47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1235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2013</a:t>
                      </a:r>
                      <a:endParaRPr sz="1100"/>
                    </a:p>
                  </a:txBody>
                  <a:tcPr marT="3250" marB="0" marR="4325" marL="43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eureka</a:t>
                      </a:r>
                      <a:endParaRPr sz="1100"/>
                    </a:p>
                  </a:txBody>
                  <a:tcPr marT="3250" marB="0" marR="4325" marL="43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" sz="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95501</a:t>
                      </a:r>
                      <a:endParaRPr sz="1100"/>
                    </a:p>
                  </a:txBody>
                  <a:tcPr marT="3250" marB="0" marR="4325" marL="43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4.94</a:t>
                      </a:r>
                      <a:endParaRPr sz="1100"/>
                    </a:p>
                  </a:txBody>
                  <a:tcPr marT="3250" marB="0" marR="4325" marL="43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 4.9 - 53km WNW of Eureka, California</a:t>
                      </a:r>
                      <a:endParaRPr sz="1100"/>
                    </a:p>
                  </a:txBody>
                  <a:tcPr marT="3250" marB="0" marR="4325" marL="43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us</a:t>
                      </a:r>
                      <a:endParaRPr sz="1100"/>
                    </a:p>
                  </a:txBody>
                  <a:tcPr marT="3575" marB="0" marR="4775" marL="47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            23,704 </a:t>
                      </a:r>
                      <a:endParaRPr sz="1100"/>
                    </a:p>
                  </a:txBody>
                  <a:tcPr marT="3250" marB="0" marR="4325" marL="43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$                       21,122.00 </a:t>
                      </a:r>
                      <a:endParaRPr sz="1100"/>
                    </a:p>
                  </a:txBody>
                  <a:tcPr marT="3250" marB="0" marR="4325" marL="43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$                       22,540.00 </a:t>
                      </a:r>
                      <a:endParaRPr sz="1100"/>
                    </a:p>
                  </a:txBody>
                  <a:tcPr marT="3250" marB="0" marR="4325" marL="43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-6%</a:t>
                      </a:r>
                      <a:endParaRPr sz="1100"/>
                    </a:p>
                  </a:txBody>
                  <a:tcPr marT="3250" marB="0" marR="4325" marL="43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575" marB="0" marR="4775" marL="47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1235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2013</a:t>
                      </a:r>
                      <a:endParaRPr sz="1100"/>
                    </a:p>
                  </a:txBody>
                  <a:tcPr marT="3250" marB="0" marR="4325" marL="43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isla vista</a:t>
                      </a:r>
                      <a:endParaRPr sz="1100"/>
                    </a:p>
                  </a:txBody>
                  <a:tcPr marT="3250" marB="0" marR="4325" marL="43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" sz="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93117</a:t>
                      </a:r>
                      <a:endParaRPr sz="1100"/>
                    </a:p>
                  </a:txBody>
                  <a:tcPr marT="3250" marB="0" marR="4325" marL="43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4.8</a:t>
                      </a:r>
                      <a:endParaRPr sz="1100"/>
                    </a:p>
                  </a:txBody>
                  <a:tcPr marT="3250" marB="0" marR="4325" marL="43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 4.8 - 6km W of Isla Vista, CA</a:t>
                      </a:r>
                      <a:endParaRPr sz="1100"/>
                    </a:p>
                  </a:txBody>
                  <a:tcPr marT="3250" marB="0" marR="4325" marL="43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us</a:t>
                      </a:r>
                      <a:endParaRPr sz="1100"/>
                    </a:p>
                  </a:txBody>
                  <a:tcPr marT="3575" marB="0" marR="4775" marL="47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            54,251 </a:t>
                      </a:r>
                      <a:endParaRPr sz="1100"/>
                    </a:p>
                  </a:txBody>
                  <a:tcPr marT="3250" marB="0" marR="4325" marL="43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$                       22,722.00 </a:t>
                      </a:r>
                      <a:endParaRPr sz="1100"/>
                    </a:p>
                  </a:txBody>
                  <a:tcPr marT="3250" marB="0" marR="4325" marL="43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$                       23,379.00 </a:t>
                      </a:r>
                      <a:endParaRPr sz="1100"/>
                    </a:p>
                  </a:txBody>
                  <a:tcPr marT="3250" marB="0" marR="4325" marL="43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-3%</a:t>
                      </a:r>
                      <a:endParaRPr sz="1100"/>
                    </a:p>
                  </a:txBody>
                  <a:tcPr marT="3250" marB="0" marR="4325" marL="43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575" marB="0" marR="4775" marL="47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1235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2013</a:t>
                      </a:r>
                      <a:endParaRPr sz="1100"/>
                    </a:p>
                  </a:txBody>
                  <a:tcPr marT="3250" marB="0" marR="4325" marL="43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lander</a:t>
                      </a:r>
                      <a:endParaRPr sz="1100"/>
                    </a:p>
                  </a:txBody>
                  <a:tcPr marT="3250" marB="0" marR="4325" marL="43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" sz="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82520</a:t>
                      </a:r>
                      <a:endParaRPr sz="1100"/>
                    </a:p>
                  </a:txBody>
                  <a:tcPr marT="3250" marB="0" marR="4325" marL="43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4.8</a:t>
                      </a:r>
                      <a:endParaRPr sz="1100"/>
                    </a:p>
                  </a:txBody>
                  <a:tcPr marT="3250" marB="0" marR="4325" marL="43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 4.8 - 20km W of Fort Washakie, Wyoming</a:t>
                      </a:r>
                      <a:endParaRPr sz="1100"/>
                    </a:p>
                  </a:txBody>
                  <a:tcPr marT="3250" marB="0" marR="4325" marL="43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us</a:t>
                      </a:r>
                      <a:endParaRPr sz="1100"/>
                    </a:p>
                  </a:txBody>
                  <a:tcPr marT="3575" marB="0" marR="4775" marL="47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            13,778 </a:t>
                      </a:r>
                      <a:endParaRPr sz="1100"/>
                    </a:p>
                  </a:txBody>
                  <a:tcPr marT="3250" marB="0" marR="4325" marL="43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$                       24,971.00 </a:t>
                      </a:r>
                      <a:endParaRPr sz="1100"/>
                    </a:p>
                  </a:txBody>
                  <a:tcPr marT="3250" marB="0" marR="4325" marL="43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$                       24,668.00 </a:t>
                      </a:r>
                      <a:endParaRPr sz="1100"/>
                    </a:p>
                  </a:txBody>
                  <a:tcPr marT="3250" marB="0" marR="4325" marL="43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1%</a:t>
                      </a:r>
                      <a:endParaRPr sz="1100"/>
                    </a:p>
                  </a:txBody>
                  <a:tcPr marT="3250" marB="0" marR="4325" marL="43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575" marB="0" marR="4775" marL="47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1235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2013</a:t>
                      </a:r>
                      <a:endParaRPr sz="1100"/>
                    </a:p>
                  </a:txBody>
                  <a:tcPr marT="3250" marB="0" marR="4325" marL="43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edmond</a:t>
                      </a:r>
                      <a:endParaRPr sz="1100"/>
                    </a:p>
                  </a:txBody>
                  <a:tcPr marT="3250" marB="0" marR="4325" marL="43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" sz="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73013</a:t>
                      </a:r>
                      <a:endParaRPr sz="1100"/>
                    </a:p>
                  </a:txBody>
                  <a:tcPr marT="3250" marB="0" marR="4325" marL="43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4.5</a:t>
                      </a:r>
                      <a:endParaRPr sz="1100"/>
                    </a:p>
                  </a:txBody>
                  <a:tcPr marT="3250" marB="0" marR="4325" marL="43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 4.5 - 9km ESE of Edmond, Oklahoma</a:t>
                      </a:r>
                      <a:endParaRPr sz="1100"/>
                    </a:p>
                  </a:txBody>
                  <a:tcPr marT="3250" marB="0" marR="4325" marL="43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us</a:t>
                      </a:r>
                      <a:endParaRPr sz="1100"/>
                    </a:p>
                  </a:txBody>
                  <a:tcPr marT="3575" marB="0" marR="4775" marL="47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            46,457 </a:t>
                      </a:r>
                      <a:endParaRPr sz="1100"/>
                    </a:p>
                  </a:txBody>
                  <a:tcPr marT="3250" marB="0" marR="4325" marL="43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$                       38,470.00 </a:t>
                      </a:r>
                      <a:endParaRPr sz="1100"/>
                    </a:p>
                  </a:txBody>
                  <a:tcPr marT="3250" marB="0" marR="4325" marL="43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$                       39,266.00 </a:t>
                      </a:r>
                      <a:endParaRPr sz="1100"/>
                    </a:p>
                  </a:txBody>
                  <a:tcPr marT="3250" marB="0" marR="4325" marL="43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-2%</a:t>
                      </a:r>
                      <a:endParaRPr sz="1100"/>
                    </a:p>
                  </a:txBody>
                  <a:tcPr marT="3250" marB="0" marR="4325" marL="43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575" marB="0" marR="4775" marL="47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1235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2013</a:t>
                      </a:r>
                      <a:endParaRPr sz="1100"/>
                    </a:p>
                  </a:txBody>
                  <a:tcPr marT="3250" marB="0" marR="4325" marL="43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clearlake</a:t>
                      </a:r>
                      <a:endParaRPr sz="1100"/>
                    </a:p>
                  </a:txBody>
                  <a:tcPr marT="3250" marB="0" marR="4325" marL="43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" sz="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95422</a:t>
                      </a:r>
                      <a:endParaRPr sz="1100"/>
                    </a:p>
                  </a:txBody>
                  <a:tcPr marT="3250" marB="0" marR="4325" marL="43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4.44</a:t>
                      </a:r>
                      <a:endParaRPr sz="1100"/>
                    </a:p>
                  </a:txBody>
                  <a:tcPr marT="3250" marB="0" marR="4325" marL="43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 4.4 - 5km WSW of Cobb, California</a:t>
                      </a:r>
                      <a:endParaRPr sz="1100"/>
                    </a:p>
                  </a:txBody>
                  <a:tcPr marT="3250" marB="0" marR="4325" marL="43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us</a:t>
                      </a:r>
                      <a:endParaRPr sz="1100"/>
                    </a:p>
                  </a:txBody>
                  <a:tcPr marT="3575" marB="0" marR="4775" marL="47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            15,427 </a:t>
                      </a:r>
                      <a:endParaRPr sz="1100"/>
                    </a:p>
                  </a:txBody>
                  <a:tcPr marT="3250" marB="0" marR="4325" marL="43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$                       16,552.00 </a:t>
                      </a:r>
                      <a:endParaRPr sz="1100"/>
                    </a:p>
                  </a:txBody>
                  <a:tcPr marT="3250" marB="0" marR="4325" marL="43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$                       16,247.00 </a:t>
                      </a:r>
                      <a:endParaRPr sz="1100"/>
                    </a:p>
                  </a:txBody>
                  <a:tcPr marT="3250" marB="0" marR="4325" marL="43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2%</a:t>
                      </a:r>
                      <a:endParaRPr sz="1100"/>
                    </a:p>
                  </a:txBody>
                  <a:tcPr marT="3250" marB="0" marR="4325" marL="43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575" marB="0" marR="4775" marL="47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1235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2013</a:t>
                      </a:r>
                      <a:endParaRPr sz="1100"/>
                    </a:p>
                  </a:txBody>
                  <a:tcPr marT="3250" marB="0" marR="4325" marL="43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choctaw</a:t>
                      </a:r>
                      <a:endParaRPr sz="1100"/>
                    </a:p>
                  </a:txBody>
                  <a:tcPr marT="3250" marB="0" marR="4325" marL="43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" sz="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73020</a:t>
                      </a:r>
                      <a:endParaRPr sz="1100"/>
                    </a:p>
                  </a:txBody>
                  <a:tcPr marT="3250" marB="0" marR="4325" marL="43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4.4</a:t>
                      </a:r>
                      <a:endParaRPr sz="1100"/>
                    </a:p>
                  </a:txBody>
                  <a:tcPr marT="3250" marB="0" marR="4325" marL="43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 4.4 - 12km ENE of Luther, Oklahoma</a:t>
                      </a:r>
                      <a:endParaRPr sz="1100"/>
                    </a:p>
                  </a:txBody>
                  <a:tcPr marT="3250" marB="0" marR="4325" marL="43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us</a:t>
                      </a:r>
                      <a:endParaRPr sz="1100"/>
                    </a:p>
                  </a:txBody>
                  <a:tcPr marT="3575" marB="0" marR="4775" marL="47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            21,499 </a:t>
                      </a:r>
                      <a:endParaRPr sz="1100"/>
                    </a:p>
                  </a:txBody>
                  <a:tcPr marT="3250" marB="0" marR="4325" marL="43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$                       29,985.00 </a:t>
                      </a:r>
                      <a:endParaRPr sz="1100"/>
                    </a:p>
                  </a:txBody>
                  <a:tcPr marT="3250" marB="0" marR="4325" marL="43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$                       28,890.00 </a:t>
                      </a:r>
                      <a:endParaRPr sz="1100"/>
                    </a:p>
                  </a:txBody>
                  <a:tcPr marT="3250" marB="0" marR="4325" marL="43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4%</a:t>
                      </a:r>
                      <a:endParaRPr sz="1100"/>
                    </a:p>
                  </a:txBody>
                  <a:tcPr marT="3250" marB="0" marR="4325" marL="43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575" marB="0" marR="4775" marL="47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1235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2013</a:t>
                      </a:r>
                      <a:endParaRPr sz="1100"/>
                    </a:p>
                  </a:txBody>
                  <a:tcPr marT="3250" marB="0" marR="4325" marL="43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fortuna</a:t>
                      </a:r>
                      <a:endParaRPr sz="1100"/>
                    </a:p>
                  </a:txBody>
                  <a:tcPr marT="3250" marB="0" marR="4325" marL="43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" sz="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95540</a:t>
                      </a:r>
                      <a:endParaRPr sz="1100"/>
                    </a:p>
                  </a:txBody>
                  <a:tcPr marT="3250" marB="0" marR="4325" marL="43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4.3</a:t>
                      </a:r>
                      <a:endParaRPr sz="1100"/>
                    </a:p>
                  </a:txBody>
                  <a:tcPr marT="3250" marB="0" marR="4325" marL="43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 4.3 - 59km W of Ferndale, California</a:t>
                      </a:r>
                      <a:endParaRPr sz="1100"/>
                    </a:p>
                  </a:txBody>
                  <a:tcPr marT="3250" marB="0" marR="4325" marL="43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us</a:t>
                      </a:r>
                      <a:endParaRPr sz="1100"/>
                    </a:p>
                  </a:txBody>
                  <a:tcPr marT="3575" marB="0" marR="4775" marL="47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            12,877 </a:t>
                      </a:r>
                      <a:endParaRPr sz="1100"/>
                    </a:p>
                  </a:txBody>
                  <a:tcPr marT="3250" marB="0" marR="4325" marL="43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$                       21,707.00 </a:t>
                      </a:r>
                      <a:endParaRPr sz="1100"/>
                    </a:p>
                  </a:txBody>
                  <a:tcPr marT="3250" marB="0" marR="4325" marL="43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$                       23,116.00 </a:t>
                      </a:r>
                      <a:endParaRPr sz="1100"/>
                    </a:p>
                  </a:txBody>
                  <a:tcPr marT="3250" marB="0" marR="4325" marL="43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-6%</a:t>
                      </a:r>
                      <a:endParaRPr sz="1100"/>
                    </a:p>
                  </a:txBody>
                  <a:tcPr marT="3250" marB="0" marR="4325" marL="43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575" marB="0" marR="4775" marL="47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1235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2013</a:t>
                      </a:r>
                      <a:endParaRPr sz="1100"/>
                    </a:p>
                  </a:txBody>
                  <a:tcPr marT="3250" marB="0" marR="4325" marL="43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nacogdoches</a:t>
                      </a:r>
                      <a:endParaRPr sz="1100"/>
                    </a:p>
                  </a:txBody>
                  <a:tcPr marT="3250" marB="0" marR="4325" marL="43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" sz="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75964</a:t>
                      </a:r>
                      <a:endParaRPr sz="1100"/>
                    </a:p>
                  </a:txBody>
                  <a:tcPr marT="3250" marB="0" marR="4325" marL="43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4.3</a:t>
                      </a:r>
                      <a:endParaRPr sz="1100"/>
                    </a:p>
                  </a:txBody>
                  <a:tcPr marT="3250" marB="0" marR="4325" marL="43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 4.3 - 3km WNW of Timpson, Texas</a:t>
                      </a:r>
                      <a:endParaRPr sz="1100"/>
                    </a:p>
                  </a:txBody>
                  <a:tcPr marT="3250" marB="0" marR="4325" marL="43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us</a:t>
                      </a:r>
                      <a:endParaRPr sz="1100"/>
                    </a:p>
                  </a:txBody>
                  <a:tcPr marT="3575" marB="0" marR="4775" marL="47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            19,648 </a:t>
                      </a:r>
                      <a:endParaRPr sz="1100"/>
                    </a:p>
                  </a:txBody>
                  <a:tcPr marT="3250" marB="0" marR="4325" marL="43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$                       17,313.00 </a:t>
                      </a:r>
                      <a:endParaRPr sz="1100"/>
                    </a:p>
                  </a:txBody>
                  <a:tcPr marT="3250" marB="0" marR="4325" marL="43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$                       17,043.00 </a:t>
                      </a:r>
                      <a:endParaRPr sz="1100"/>
                    </a:p>
                  </a:txBody>
                  <a:tcPr marT="3250" marB="0" marR="4325" marL="43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2%</a:t>
                      </a:r>
                      <a:endParaRPr sz="1100"/>
                    </a:p>
                  </a:txBody>
                  <a:tcPr marT="3250" marB="0" marR="4325" marL="43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575" marB="0" marR="4775" marL="47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1235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2013</a:t>
                      </a:r>
                      <a:endParaRPr sz="1100"/>
                    </a:p>
                  </a:txBody>
                  <a:tcPr marT="3250" marB="0" marR="4325" marL="43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ridgecrest</a:t>
                      </a:r>
                      <a:endParaRPr sz="1100"/>
                    </a:p>
                  </a:txBody>
                  <a:tcPr marT="3250" marB="0" marR="4325" marL="43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" sz="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93555</a:t>
                      </a:r>
                      <a:endParaRPr sz="1100"/>
                    </a:p>
                  </a:txBody>
                  <a:tcPr marT="3250" marB="0" marR="4325" marL="43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4.3</a:t>
                      </a:r>
                      <a:endParaRPr sz="1100"/>
                    </a:p>
                  </a:txBody>
                  <a:tcPr marT="3250" marB="0" marR="4325" marL="43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 4.3 - 15km NW of Coso Junction, CA</a:t>
                      </a:r>
                      <a:endParaRPr sz="1100"/>
                    </a:p>
                  </a:txBody>
                  <a:tcPr marT="3250" marB="0" marR="4325" marL="43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us</a:t>
                      </a:r>
                      <a:endParaRPr sz="1100"/>
                    </a:p>
                  </a:txBody>
                  <a:tcPr marT="3575" marB="0" marR="4775" marL="47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            32,376 </a:t>
                      </a:r>
                      <a:endParaRPr sz="1100"/>
                    </a:p>
                  </a:txBody>
                  <a:tcPr marT="3250" marB="0" marR="4325" marL="43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$                       28,697.00 </a:t>
                      </a:r>
                      <a:endParaRPr sz="1100"/>
                    </a:p>
                  </a:txBody>
                  <a:tcPr marT="3250" marB="0" marR="4325" marL="43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$                       28,922.00 </a:t>
                      </a:r>
                      <a:endParaRPr sz="1100"/>
                    </a:p>
                  </a:txBody>
                  <a:tcPr marT="3250" marB="0" marR="4325" marL="43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-1%</a:t>
                      </a:r>
                      <a:endParaRPr sz="1100"/>
                    </a:p>
                  </a:txBody>
                  <a:tcPr marT="3250" marB="0" marR="4325" marL="43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575" marB="0" marR="4775" marL="47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1235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2013</a:t>
                      </a:r>
                      <a:endParaRPr sz="1100"/>
                    </a:p>
                  </a:txBody>
                  <a:tcPr marT="3250" marB="0" marR="4325" marL="43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tehachapi</a:t>
                      </a:r>
                      <a:endParaRPr sz="1100"/>
                    </a:p>
                  </a:txBody>
                  <a:tcPr marT="3250" marB="0" marR="4325" marL="43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" sz="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93561</a:t>
                      </a:r>
                      <a:endParaRPr sz="1100"/>
                    </a:p>
                  </a:txBody>
                  <a:tcPr marT="3250" marB="0" marR="4325" marL="43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4.29</a:t>
                      </a:r>
                      <a:endParaRPr sz="1100"/>
                    </a:p>
                  </a:txBody>
                  <a:tcPr marT="3250" marB="0" marR="4325" marL="43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 4.3 - 22km ESE of Bodfish, CA</a:t>
                      </a:r>
                      <a:endParaRPr sz="1100"/>
                    </a:p>
                  </a:txBody>
                  <a:tcPr marT="3250" marB="0" marR="4325" marL="43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us</a:t>
                      </a:r>
                      <a:endParaRPr sz="1100"/>
                    </a:p>
                  </a:txBody>
                  <a:tcPr marT="3575" marB="0" marR="4775" marL="47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            34,851 </a:t>
                      </a:r>
                      <a:endParaRPr sz="1100"/>
                    </a:p>
                  </a:txBody>
                  <a:tcPr marT="3250" marB="0" marR="4325" marL="43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$                       24,708.00 </a:t>
                      </a:r>
                      <a:endParaRPr sz="1100"/>
                    </a:p>
                  </a:txBody>
                  <a:tcPr marT="3250" marB="0" marR="4325" marL="43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$                       24,369.00 </a:t>
                      </a:r>
                      <a:endParaRPr sz="1100"/>
                    </a:p>
                  </a:txBody>
                  <a:tcPr marT="3250" marB="0" marR="4325" marL="43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1%</a:t>
                      </a:r>
                      <a:endParaRPr sz="1100"/>
                    </a:p>
                  </a:txBody>
                  <a:tcPr marT="3250" marB="0" marR="4325" marL="43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575" marB="0" marR="4775" marL="47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1235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2013</a:t>
                      </a:r>
                      <a:endParaRPr sz="1100"/>
                    </a:p>
                  </a:txBody>
                  <a:tcPr marT="3250" marB="0" marR="4325" marL="43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yucca valley</a:t>
                      </a:r>
                      <a:endParaRPr sz="1100"/>
                    </a:p>
                  </a:txBody>
                  <a:tcPr marT="3250" marB="0" marR="4325" marL="43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" sz="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92284</a:t>
                      </a:r>
                      <a:endParaRPr sz="1100"/>
                    </a:p>
                  </a:txBody>
                  <a:tcPr marT="3250" marB="0" marR="4325" marL="43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4.28</a:t>
                      </a:r>
                      <a:endParaRPr sz="1100"/>
                    </a:p>
                  </a:txBody>
                  <a:tcPr marT="3250" marB="0" marR="4325" marL="43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 4.3 - 12km W of Ludlow, CA</a:t>
                      </a:r>
                      <a:endParaRPr sz="1100"/>
                    </a:p>
                  </a:txBody>
                  <a:tcPr marT="3250" marB="0" marR="4325" marL="43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us</a:t>
                      </a:r>
                      <a:endParaRPr sz="1100"/>
                    </a:p>
                  </a:txBody>
                  <a:tcPr marT="3575" marB="0" marR="4775" marL="47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            24,951 </a:t>
                      </a:r>
                      <a:endParaRPr sz="1100"/>
                    </a:p>
                  </a:txBody>
                  <a:tcPr marT="3250" marB="0" marR="4325" marL="43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$                       20,534.00 </a:t>
                      </a:r>
                      <a:endParaRPr sz="1100"/>
                    </a:p>
                  </a:txBody>
                  <a:tcPr marT="3250" marB="0" marR="4325" marL="43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$                       21,330.00 </a:t>
                      </a:r>
                      <a:endParaRPr sz="1100"/>
                    </a:p>
                  </a:txBody>
                  <a:tcPr marT="3250" marB="0" marR="4325" marL="43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-4%</a:t>
                      </a:r>
                      <a:endParaRPr sz="1100"/>
                    </a:p>
                  </a:txBody>
                  <a:tcPr marT="3250" marB="0" marR="4325" marL="43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575" marB="0" marR="4775" marL="47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1235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2013</a:t>
                      </a:r>
                      <a:endParaRPr sz="1100"/>
                    </a:p>
                  </a:txBody>
                  <a:tcPr marT="3250" marB="0" marR="4325" marL="43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henderson</a:t>
                      </a:r>
                      <a:endParaRPr sz="1100"/>
                    </a:p>
                  </a:txBody>
                  <a:tcPr marT="3250" marB="0" marR="4325" marL="43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" sz="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75652</a:t>
                      </a:r>
                      <a:endParaRPr sz="1100"/>
                    </a:p>
                  </a:txBody>
                  <a:tcPr marT="3250" marB="0" marR="4325" marL="43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4.2</a:t>
                      </a:r>
                      <a:endParaRPr sz="1100"/>
                    </a:p>
                  </a:txBody>
                  <a:tcPr marT="3250" marB="0" marR="4325" marL="43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 4.2 - 14km WNW of Timpson, Texas</a:t>
                      </a:r>
                      <a:endParaRPr sz="1100"/>
                    </a:p>
                  </a:txBody>
                  <a:tcPr marT="3250" marB="0" marR="4325" marL="43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us</a:t>
                      </a:r>
                      <a:endParaRPr sz="1100"/>
                    </a:p>
                  </a:txBody>
                  <a:tcPr marT="3575" marB="0" marR="4775" marL="47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            16,185 </a:t>
                      </a:r>
                      <a:endParaRPr sz="1100"/>
                    </a:p>
                  </a:txBody>
                  <a:tcPr marT="3250" marB="0" marR="4325" marL="43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$                       19,036.00 </a:t>
                      </a:r>
                      <a:endParaRPr sz="1100"/>
                    </a:p>
                  </a:txBody>
                  <a:tcPr marT="3250" marB="0" marR="4325" marL="43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$                       18,815.00 </a:t>
                      </a:r>
                      <a:endParaRPr sz="1100"/>
                    </a:p>
                  </a:txBody>
                  <a:tcPr marT="3250" marB="0" marR="4325" marL="43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1%</a:t>
                      </a:r>
                      <a:endParaRPr sz="1100"/>
                    </a:p>
                  </a:txBody>
                  <a:tcPr marT="3250" marB="0" marR="4325" marL="43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575" marB="0" marR="4775" marL="47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1235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2013</a:t>
                      </a:r>
                      <a:endParaRPr sz="1100"/>
                    </a:p>
                  </a:txBody>
                  <a:tcPr marT="3250" marB="0" marR="4325" marL="43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sun valley</a:t>
                      </a:r>
                      <a:endParaRPr sz="1100"/>
                    </a:p>
                  </a:txBody>
                  <a:tcPr marT="3250" marB="0" marR="4325" marL="43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" sz="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89433</a:t>
                      </a:r>
                      <a:endParaRPr sz="1100"/>
                    </a:p>
                  </a:txBody>
                  <a:tcPr marT="3250" marB="0" marR="4325" marL="43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4.2</a:t>
                      </a:r>
                      <a:endParaRPr sz="1100"/>
                    </a:p>
                  </a:txBody>
                  <a:tcPr marT="3250" marB="0" marR="4325" marL="43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 4.2 - 3km NE of Spanish Springs, Nevada</a:t>
                      </a:r>
                      <a:endParaRPr sz="1100"/>
                    </a:p>
                  </a:txBody>
                  <a:tcPr marT="3250" marB="0" marR="4325" marL="43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us</a:t>
                      </a:r>
                      <a:endParaRPr sz="1100"/>
                    </a:p>
                  </a:txBody>
                  <a:tcPr marT="3575" marB="0" marR="4775" marL="47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            19,630 </a:t>
                      </a:r>
                      <a:endParaRPr sz="1100"/>
                    </a:p>
                  </a:txBody>
                  <a:tcPr marT="3250" marB="0" marR="4325" marL="43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$                       17,272.00 </a:t>
                      </a:r>
                      <a:endParaRPr sz="1100"/>
                    </a:p>
                  </a:txBody>
                  <a:tcPr marT="3250" marB="0" marR="4325" marL="43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$                       17,241.00 </a:t>
                      </a:r>
                      <a:endParaRPr sz="1100"/>
                    </a:p>
                  </a:txBody>
                  <a:tcPr marT="3250" marB="0" marR="4325" marL="43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0%</a:t>
                      </a:r>
                      <a:endParaRPr sz="1100"/>
                    </a:p>
                  </a:txBody>
                  <a:tcPr marT="3250" marB="0" marR="4325" marL="43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575" marB="0" marR="4775" marL="47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1235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2013</a:t>
                      </a:r>
                      <a:endParaRPr sz="1100"/>
                    </a:p>
                  </a:txBody>
                  <a:tcPr marT="3250" marB="0" marR="4325" marL="43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corcoran</a:t>
                      </a:r>
                      <a:endParaRPr sz="1100"/>
                    </a:p>
                  </a:txBody>
                  <a:tcPr marT="3250" marB="0" marR="4325" marL="43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" sz="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93212</a:t>
                      </a:r>
                      <a:endParaRPr sz="1100"/>
                    </a:p>
                  </a:txBody>
                  <a:tcPr marT="3250" marB="0" marR="4325" marL="43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4.08</a:t>
                      </a:r>
                      <a:endParaRPr sz="1100"/>
                    </a:p>
                  </a:txBody>
                  <a:tcPr marT="3250" marB="0" marR="4325" marL="43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 4.1 - 23km NNW of Lost Hills, California</a:t>
                      </a:r>
                      <a:endParaRPr sz="1100"/>
                    </a:p>
                  </a:txBody>
                  <a:tcPr marT="3250" marB="0" marR="4325" marL="43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us</a:t>
                      </a:r>
                      <a:endParaRPr sz="1100"/>
                    </a:p>
                  </a:txBody>
                  <a:tcPr marT="3575" marB="0" marR="4775" marL="47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            25,618 </a:t>
                      </a:r>
                      <a:endParaRPr sz="1100"/>
                    </a:p>
                  </a:txBody>
                  <a:tcPr marT="3250" marB="0" marR="4325" marL="43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$                         8,700.00 </a:t>
                      </a:r>
                      <a:endParaRPr sz="1100"/>
                    </a:p>
                  </a:txBody>
                  <a:tcPr marT="3250" marB="0" marR="4325" marL="43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$                         8,998.00 </a:t>
                      </a:r>
                      <a:endParaRPr sz="1100"/>
                    </a:p>
                  </a:txBody>
                  <a:tcPr marT="3250" marB="0" marR="4325" marL="43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-3%</a:t>
                      </a:r>
                      <a:endParaRPr sz="1100"/>
                    </a:p>
                  </a:txBody>
                  <a:tcPr marT="3250" marB="0" marR="4325" marL="43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575" marB="0" marR="4775" marL="47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1235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2013</a:t>
                      </a:r>
                      <a:endParaRPr sz="1100"/>
                    </a:p>
                  </a:txBody>
                  <a:tcPr marT="3250" marB="0" marR="4325" marL="43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rancho palos verdes</a:t>
                      </a:r>
                      <a:endParaRPr sz="1100"/>
                    </a:p>
                  </a:txBody>
                  <a:tcPr marT="3250" marB="0" marR="4325" marL="43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" sz="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90275</a:t>
                      </a:r>
                      <a:endParaRPr sz="1100"/>
                    </a:p>
                  </a:txBody>
                  <a:tcPr marT="3250" marB="0" marR="4325" marL="43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4.08</a:t>
                      </a:r>
                      <a:endParaRPr sz="1100"/>
                    </a:p>
                  </a:txBody>
                  <a:tcPr marT="3250" marB="0" marR="4325" marL="43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 4.1 - 10km S of Rancho Palos Verdes, CA</a:t>
                      </a:r>
                      <a:endParaRPr sz="1100"/>
                    </a:p>
                  </a:txBody>
                  <a:tcPr marT="3250" marB="0" marR="4325" marL="43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us</a:t>
                      </a:r>
                      <a:endParaRPr sz="1100"/>
                    </a:p>
                  </a:txBody>
                  <a:tcPr marT="3575" marB="0" marR="4775" marL="47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            42,051 </a:t>
                      </a:r>
                      <a:endParaRPr sz="1100"/>
                    </a:p>
                  </a:txBody>
                  <a:tcPr marT="3250" marB="0" marR="4325" marL="43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$                       57,705.00 </a:t>
                      </a:r>
                      <a:endParaRPr sz="1100"/>
                    </a:p>
                  </a:txBody>
                  <a:tcPr marT="3250" marB="0" marR="4325" marL="43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$                       58,852.00 </a:t>
                      </a:r>
                      <a:endParaRPr sz="1100"/>
                    </a:p>
                  </a:txBody>
                  <a:tcPr marT="3250" marB="0" marR="4325" marL="43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-2%</a:t>
                      </a:r>
                      <a:endParaRPr sz="1100"/>
                    </a:p>
                  </a:txBody>
                  <a:tcPr marT="3250" marB="0" marR="4325" marL="43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575" marB="0" marR="4775" marL="47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1235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2013</a:t>
                      </a:r>
                      <a:endParaRPr sz="1100"/>
                    </a:p>
                  </a:txBody>
                  <a:tcPr marT="3250" marB="0" marR="4325" marL="43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lompoc</a:t>
                      </a:r>
                      <a:endParaRPr sz="1100"/>
                    </a:p>
                  </a:txBody>
                  <a:tcPr marT="3250" marB="0" marR="4325" marL="43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" sz="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93436</a:t>
                      </a:r>
                      <a:endParaRPr sz="1100"/>
                    </a:p>
                  </a:txBody>
                  <a:tcPr marT="3250" marB="0" marR="4325" marL="43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4.06</a:t>
                      </a:r>
                      <a:endParaRPr sz="1100"/>
                    </a:p>
                  </a:txBody>
                  <a:tcPr marT="3250" marB="0" marR="4325" marL="43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 4.1 - 45km WSW of Vandenberg Air Force Base, CA</a:t>
                      </a:r>
                      <a:endParaRPr sz="1100"/>
                    </a:p>
                  </a:txBody>
                  <a:tcPr marT="3250" marB="0" marR="4325" marL="43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us</a:t>
                      </a:r>
                      <a:endParaRPr sz="1100"/>
                    </a:p>
                  </a:txBody>
                  <a:tcPr marT="3575" marB="0" marR="4775" marL="47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            54,433 </a:t>
                      </a:r>
                      <a:endParaRPr sz="1100"/>
                    </a:p>
                  </a:txBody>
                  <a:tcPr marT="3250" marB="0" marR="4325" marL="43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$                       22,926.00 </a:t>
                      </a:r>
                      <a:endParaRPr sz="1100"/>
                    </a:p>
                  </a:txBody>
                  <a:tcPr marT="3250" marB="0" marR="4325" marL="43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$                       23,177.00 </a:t>
                      </a:r>
                      <a:endParaRPr sz="1100"/>
                    </a:p>
                  </a:txBody>
                  <a:tcPr marT="3250" marB="0" marR="4325" marL="43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-1%</a:t>
                      </a:r>
                      <a:endParaRPr sz="1100"/>
                    </a:p>
                  </a:txBody>
                  <a:tcPr marT="3250" marB="0" marR="4325" marL="43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575" marB="0" marR="4775" marL="47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1235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2013</a:t>
                      </a:r>
                      <a:endParaRPr sz="1100"/>
                    </a:p>
                  </a:txBody>
                  <a:tcPr marT="3250" marB="0" marR="4325" marL="43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south lake tahoe</a:t>
                      </a:r>
                      <a:endParaRPr sz="1100"/>
                    </a:p>
                  </a:txBody>
                  <a:tcPr marT="3250" marB="0" marR="4325" marL="43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" sz="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96150</a:t>
                      </a:r>
                      <a:endParaRPr sz="1100"/>
                    </a:p>
                  </a:txBody>
                  <a:tcPr marT="3250" marB="0" marR="4325" marL="43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endParaRPr sz="1100"/>
                    </a:p>
                  </a:txBody>
                  <a:tcPr marT="3250" marB="0" marR="4325" marL="43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 4.0 - 34km SW of Smith Valley, Nevada</a:t>
                      </a:r>
                      <a:endParaRPr sz="1100"/>
                    </a:p>
                  </a:txBody>
                  <a:tcPr marT="3250" marB="0" marR="4325" marL="43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us</a:t>
                      </a:r>
                      <a:endParaRPr sz="1100"/>
                    </a:p>
                  </a:txBody>
                  <a:tcPr marT="3575" marB="0" marR="4775" marL="47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            28,686 </a:t>
                      </a:r>
                      <a:endParaRPr sz="1100"/>
                    </a:p>
                  </a:txBody>
                  <a:tcPr marT="3250" marB="0" marR="4325" marL="43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$                       25,479.00 </a:t>
                      </a:r>
                      <a:endParaRPr sz="1100"/>
                    </a:p>
                  </a:txBody>
                  <a:tcPr marT="3250" marB="0" marR="4325" marL="43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$                       24,996.00 </a:t>
                      </a:r>
                      <a:endParaRPr sz="1100"/>
                    </a:p>
                  </a:txBody>
                  <a:tcPr marT="3250" marB="0" marR="4325" marL="43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2%</a:t>
                      </a:r>
                      <a:endParaRPr sz="1100"/>
                    </a:p>
                  </a:txBody>
                  <a:tcPr marT="3250" marB="0" marR="4325" marL="43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575" marB="0" marR="4775" marL="47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</a:tbl>
          </a:graphicData>
        </a:graphic>
      </p:graphicFrame>
      <p:sp>
        <p:nvSpPr>
          <p:cNvPr id="524" name="Shape 524"/>
          <p:cNvSpPr txBox="1"/>
          <p:nvPr/>
        </p:nvSpPr>
        <p:spPr>
          <a:xfrm>
            <a:off x="488127" y="3991322"/>
            <a:ext cx="8360174" cy="5366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% Per Capital Income Change </a:t>
            </a:r>
            <a:r>
              <a:rPr lang="en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</a:t>
            </a:r>
            <a:r>
              <a:rPr i="1" lang="en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((2013 Per Capita Income – 2012 Per Capita Income) / 2012 per Capita income) * 100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Average % Per Capita change: </a:t>
            </a:r>
            <a:r>
              <a:rPr lang="en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-1.05%</a:t>
            </a:r>
            <a:endParaRPr/>
          </a:p>
        </p:txBody>
      </p:sp>
      <p:sp>
        <p:nvSpPr>
          <p:cNvPr id="525" name="Shape 525"/>
          <p:cNvSpPr txBox="1"/>
          <p:nvPr/>
        </p:nvSpPr>
        <p:spPr>
          <a:xfrm>
            <a:off x="364900" y="422000"/>
            <a:ext cx="67332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Test Population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 Zip</a:t>
            </a: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Codes</a:t>
            </a: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that experienced Light to Moderate Magnitude of Seismic Activity in</a:t>
            </a: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2013</a:t>
            </a:r>
            <a:endParaRPr/>
          </a:p>
        </p:txBody>
      </p:sp>
      <p:cxnSp>
        <p:nvCxnSpPr>
          <p:cNvPr id="526" name="Shape 526"/>
          <p:cNvCxnSpPr/>
          <p:nvPr/>
        </p:nvCxnSpPr>
        <p:spPr>
          <a:xfrm flipH="1" rot="10800000">
            <a:off x="364902" y="691081"/>
            <a:ext cx="8206200" cy="2850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miter lim="800000"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Shape 531"/>
          <p:cNvSpPr txBox="1"/>
          <p:nvPr/>
        </p:nvSpPr>
        <p:spPr>
          <a:xfrm>
            <a:off x="6675125" y="2336303"/>
            <a:ext cx="2073300" cy="1363800"/>
          </a:xfrm>
          <a:prstGeom prst="rect">
            <a:avLst/>
          </a:prstGeom>
          <a:solidFill>
            <a:srgbClr val="DBDBDB"/>
          </a:solidFill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Hypothesis: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Light to Moderate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Earthquake cause a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decline in City’s Per Capita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Income</a:t>
            </a:r>
            <a:endParaRPr/>
          </a:p>
        </p:txBody>
      </p:sp>
      <p:sp>
        <p:nvSpPr>
          <p:cNvPr id="532" name="Shape 532"/>
          <p:cNvSpPr/>
          <p:nvPr/>
        </p:nvSpPr>
        <p:spPr>
          <a:xfrm>
            <a:off x="6256020" y="1985963"/>
            <a:ext cx="419100" cy="18288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2F5496"/>
          </a:solidFill>
          <a:ln cap="flat" cmpd="sng" w="12700">
            <a:solidFill>
              <a:schemeClr val="dk1"/>
            </a:solidFill>
            <a:prstDash val="solid"/>
            <a:miter lim="800000"/>
            <a:headEnd len="med" w="med" type="none"/>
            <a:tailEnd len="med" w="med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3" name="Shape 533"/>
          <p:cNvSpPr txBox="1"/>
          <p:nvPr/>
        </p:nvSpPr>
        <p:spPr>
          <a:xfrm>
            <a:off x="6765525" y="1818512"/>
            <a:ext cx="1732500" cy="51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-1.05% Avg Decline in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 Capita Income</a:t>
            </a:r>
            <a:endParaRPr/>
          </a:p>
        </p:txBody>
      </p:sp>
      <p:pic>
        <p:nvPicPr>
          <p:cNvPr id="534" name="Shape 5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0872" y="575581"/>
            <a:ext cx="5901364" cy="38244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Shape 539"/>
          <p:cNvSpPr txBox="1"/>
          <p:nvPr/>
        </p:nvSpPr>
        <p:spPr>
          <a:xfrm>
            <a:off x="3284675" y="1258681"/>
            <a:ext cx="41013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Using 1,000 random Control population of Zips across the US with population ranging from 11,000 to 50,000</a:t>
            </a:r>
            <a:endParaRPr/>
          </a:p>
        </p:txBody>
      </p:sp>
      <p:sp>
        <p:nvSpPr>
          <p:cNvPr id="540" name="Shape 540"/>
          <p:cNvSpPr txBox="1"/>
          <p:nvPr/>
        </p:nvSpPr>
        <p:spPr>
          <a:xfrm>
            <a:off x="583575" y="504775"/>
            <a:ext cx="18288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Hypothesis Test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Control Population</a:t>
            </a:r>
            <a:endParaRPr/>
          </a:p>
        </p:txBody>
      </p:sp>
      <p:sp>
        <p:nvSpPr>
          <p:cNvPr id="541" name="Shape 541"/>
          <p:cNvSpPr/>
          <p:nvPr/>
        </p:nvSpPr>
        <p:spPr>
          <a:xfrm>
            <a:off x="617193" y="1258677"/>
            <a:ext cx="2395207" cy="3116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050" u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Zip Distribution by % Per Capita Income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050" u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Change</a:t>
            </a:r>
            <a:endParaRPr/>
          </a:p>
        </p:txBody>
      </p:sp>
      <p:cxnSp>
        <p:nvCxnSpPr>
          <p:cNvPr id="542" name="Shape 542"/>
          <p:cNvCxnSpPr/>
          <p:nvPr/>
        </p:nvCxnSpPr>
        <p:spPr>
          <a:xfrm>
            <a:off x="583578" y="841437"/>
            <a:ext cx="7561967" cy="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miter lim="800000"/>
            <a:headEnd len="med" w="med" type="none"/>
            <a:tailEnd len="med" w="med" type="none"/>
          </a:ln>
        </p:spPr>
      </p:cxnSp>
      <p:pic>
        <p:nvPicPr>
          <p:cNvPr id="543" name="Shape 5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12475" y="1842865"/>
            <a:ext cx="4645800" cy="23535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544" name="Shape 544"/>
          <p:cNvGraphicFramePr/>
          <p:nvPr/>
        </p:nvGraphicFramePr>
        <p:xfrm>
          <a:off x="1029682" y="165304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{A4BF0DD2-0B18-4B70-8C0E-EEB00F8A55EA}</a:tableStyleId>
              </a:tblPr>
              <a:tblGrid>
                <a:gridCol w="728800"/>
                <a:gridCol w="653775"/>
              </a:tblGrid>
              <a:tr h="1165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7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% PCI Change</a:t>
                      </a:r>
                      <a:endParaRPr sz="1100"/>
                    </a:p>
                  </a:txBody>
                  <a:tcPr marT="4025" marB="0" marR="5350" marL="535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7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Count of Zip</a:t>
                      </a:r>
                      <a:endParaRPr sz="1100"/>
                    </a:p>
                  </a:txBody>
                  <a:tcPr marT="4025" marB="0" marR="5350" marL="535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0CECE"/>
                    </a:solidFill>
                  </a:tcPr>
                </a:tc>
              </a:tr>
              <a:tr h="1165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7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-10</a:t>
                      </a:r>
                      <a:endParaRPr sz="1100"/>
                    </a:p>
                  </a:txBody>
                  <a:tcPr marT="4025" marB="0" marR="5350" marL="535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7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sz="1100"/>
                    </a:p>
                  </a:txBody>
                  <a:tcPr marT="4025" marB="0" marR="5350" marL="535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1165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7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-9</a:t>
                      </a:r>
                      <a:endParaRPr sz="1100"/>
                    </a:p>
                  </a:txBody>
                  <a:tcPr marT="4025" marB="0" marR="5350" marL="535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7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endParaRPr sz="1100"/>
                    </a:p>
                  </a:txBody>
                  <a:tcPr marT="4025" marB="0" marR="5350" marL="535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1165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7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-8</a:t>
                      </a:r>
                      <a:endParaRPr sz="1100"/>
                    </a:p>
                  </a:txBody>
                  <a:tcPr marT="4025" marB="0" marR="5350" marL="535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7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endParaRPr sz="1100"/>
                    </a:p>
                  </a:txBody>
                  <a:tcPr marT="4025" marB="0" marR="5350" marL="535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1165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7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-7</a:t>
                      </a:r>
                      <a:endParaRPr sz="1100"/>
                    </a:p>
                  </a:txBody>
                  <a:tcPr marT="4025" marB="0" marR="5350" marL="535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7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endParaRPr sz="1100"/>
                    </a:p>
                  </a:txBody>
                  <a:tcPr marT="4025" marB="0" marR="5350" marL="535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1165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7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-6</a:t>
                      </a:r>
                      <a:endParaRPr sz="1100"/>
                    </a:p>
                  </a:txBody>
                  <a:tcPr marT="4025" marB="0" marR="5350" marL="535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7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</a:t>
                      </a:r>
                      <a:endParaRPr sz="1100"/>
                    </a:p>
                  </a:txBody>
                  <a:tcPr marT="4025" marB="0" marR="5350" marL="535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1165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7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-5</a:t>
                      </a:r>
                      <a:endParaRPr sz="1100"/>
                    </a:p>
                  </a:txBody>
                  <a:tcPr marT="4025" marB="0" marR="5350" marL="535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7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</a:t>
                      </a:r>
                      <a:endParaRPr sz="1100"/>
                    </a:p>
                  </a:txBody>
                  <a:tcPr marT="4025" marB="0" marR="5350" marL="535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1165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7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-4</a:t>
                      </a:r>
                      <a:endParaRPr sz="1100"/>
                    </a:p>
                  </a:txBody>
                  <a:tcPr marT="4025" marB="0" marR="5350" marL="535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7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40</a:t>
                      </a:r>
                      <a:endParaRPr sz="1100"/>
                    </a:p>
                  </a:txBody>
                  <a:tcPr marT="4025" marB="0" marR="5350" marL="535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1165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7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-3</a:t>
                      </a:r>
                      <a:endParaRPr sz="1100"/>
                    </a:p>
                  </a:txBody>
                  <a:tcPr marT="4025" marB="0" marR="5350" marL="535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7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62</a:t>
                      </a:r>
                      <a:endParaRPr sz="1100"/>
                    </a:p>
                  </a:txBody>
                  <a:tcPr marT="4025" marB="0" marR="5350" marL="535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1165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7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-2</a:t>
                      </a:r>
                      <a:endParaRPr sz="1100"/>
                    </a:p>
                  </a:txBody>
                  <a:tcPr marT="4025" marB="0" marR="5350" marL="535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7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96</a:t>
                      </a:r>
                      <a:endParaRPr sz="1100"/>
                    </a:p>
                  </a:txBody>
                  <a:tcPr marT="4025" marB="0" marR="5350" marL="535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1165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7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-1</a:t>
                      </a:r>
                      <a:endParaRPr sz="1100"/>
                    </a:p>
                  </a:txBody>
                  <a:tcPr marT="4025" marB="0" marR="5350" marL="535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7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109</a:t>
                      </a:r>
                      <a:endParaRPr sz="1100"/>
                    </a:p>
                  </a:txBody>
                  <a:tcPr marT="4025" marB="0" marR="5350" marL="535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1165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7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1100"/>
                    </a:p>
                  </a:txBody>
                  <a:tcPr marT="4025" marB="0" marR="5350" marL="535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7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147</a:t>
                      </a:r>
                      <a:endParaRPr sz="1100"/>
                    </a:p>
                  </a:txBody>
                  <a:tcPr marT="4025" marB="0" marR="5350" marL="535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1165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7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1100"/>
                    </a:p>
                  </a:txBody>
                  <a:tcPr marT="4025" marB="0" marR="5350" marL="535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7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130</a:t>
                      </a:r>
                      <a:endParaRPr sz="1100"/>
                    </a:p>
                  </a:txBody>
                  <a:tcPr marT="4025" marB="0" marR="5350" marL="535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1165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7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sz="1100"/>
                    </a:p>
                  </a:txBody>
                  <a:tcPr marT="4025" marB="0" marR="5350" marL="535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7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88</a:t>
                      </a:r>
                      <a:endParaRPr sz="1100"/>
                    </a:p>
                  </a:txBody>
                  <a:tcPr marT="4025" marB="0" marR="5350" marL="535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1165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7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endParaRPr sz="1100"/>
                    </a:p>
                  </a:txBody>
                  <a:tcPr marT="4025" marB="0" marR="5350" marL="535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7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96</a:t>
                      </a:r>
                      <a:endParaRPr sz="1100"/>
                    </a:p>
                  </a:txBody>
                  <a:tcPr marT="4025" marB="0" marR="5350" marL="535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1165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7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endParaRPr sz="1100"/>
                    </a:p>
                  </a:txBody>
                  <a:tcPr marT="4025" marB="0" marR="5350" marL="535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7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69</a:t>
                      </a:r>
                      <a:endParaRPr sz="1100"/>
                    </a:p>
                  </a:txBody>
                  <a:tcPr marT="4025" marB="0" marR="5350" marL="535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1165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7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endParaRPr sz="1100"/>
                    </a:p>
                  </a:txBody>
                  <a:tcPr marT="4025" marB="0" marR="5350" marL="535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7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</a:t>
                      </a:r>
                      <a:endParaRPr sz="1100"/>
                    </a:p>
                  </a:txBody>
                  <a:tcPr marT="4025" marB="0" marR="5350" marL="535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1165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7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</a:t>
                      </a:r>
                      <a:endParaRPr sz="1100"/>
                    </a:p>
                  </a:txBody>
                  <a:tcPr marT="4025" marB="0" marR="5350" marL="535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7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</a:t>
                      </a:r>
                      <a:endParaRPr sz="1100"/>
                    </a:p>
                  </a:txBody>
                  <a:tcPr marT="4025" marB="0" marR="5350" marL="535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1165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7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</a:t>
                      </a:r>
                      <a:endParaRPr sz="1100"/>
                    </a:p>
                  </a:txBody>
                  <a:tcPr marT="4025" marB="0" marR="5350" marL="535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7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</a:t>
                      </a:r>
                      <a:endParaRPr sz="1100"/>
                    </a:p>
                  </a:txBody>
                  <a:tcPr marT="4025" marB="0" marR="5350" marL="535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1165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7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</a:t>
                      </a:r>
                      <a:endParaRPr sz="1100"/>
                    </a:p>
                  </a:txBody>
                  <a:tcPr marT="4025" marB="0" marR="5350" marL="535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7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</a:t>
                      </a:r>
                      <a:endParaRPr sz="1100"/>
                    </a:p>
                  </a:txBody>
                  <a:tcPr marT="4025" marB="0" marR="5350" marL="535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1165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7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</a:t>
                      </a:r>
                      <a:endParaRPr sz="1100"/>
                    </a:p>
                  </a:txBody>
                  <a:tcPr marT="4025" marB="0" marR="5350" marL="535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7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</a:t>
                      </a:r>
                      <a:endParaRPr sz="1100"/>
                    </a:p>
                  </a:txBody>
                  <a:tcPr marT="4025" marB="0" marR="5350" marL="535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1165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7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</a:t>
                      </a:r>
                      <a:endParaRPr sz="1100"/>
                    </a:p>
                  </a:txBody>
                  <a:tcPr marT="4025" marB="0" marR="5350" marL="535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7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endParaRPr sz="1100"/>
                    </a:p>
                  </a:txBody>
                  <a:tcPr marT="4025" marB="0" marR="5350" marL="535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1165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7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</a:t>
                      </a:r>
                      <a:endParaRPr sz="1100"/>
                    </a:p>
                  </a:txBody>
                  <a:tcPr marT="4025" marB="0" marR="5350" marL="535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7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endParaRPr sz="1100"/>
                    </a:p>
                  </a:txBody>
                  <a:tcPr marT="4025" marB="0" marR="5350" marL="535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1165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7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</a:t>
                      </a:r>
                      <a:endParaRPr sz="1100"/>
                    </a:p>
                  </a:txBody>
                  <a:tcPr marT="4025" marB="0" marR="5350" marL="535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7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1100"/>
                    </a:p>
                  </a:txBody>
                  <a:tcPr marT="4025" marB="0" marR="5350" marL="535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1165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7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</a:t>
                      </a:r>
                      <a:endParaRPr sz="1100"/>
                    </a:p>
                  </a:txBody>
                  <a:tcPr marT="4025" marB="0" marR="5350" marL="535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7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1100"/>
                    </a:p>
                  </a:txBody>
                  <a:tcPr marT="4025" marB="0" marR="5350" marL="535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1165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7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</a:t>
                      </a:r>
                      <a:endParaRPr sz="1100"/>
                    </a:p>
                  </a:txBody>
                  <a:tcPr marT="4025" marB="0" marR="5350" marL="535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7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1100"/>
                    </a:p>
                  </a:txBody>
                  <a:tcPr marT="4025" marB="0" marR="5350" marL="535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1165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7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</a:t>
                      </a:r>
                      <a:endParaRPr sz="1100"/>
                    </a:p>
                  </a:txBody>
                  <a:tcPr marT="4025" marB="0" marR="5350" marL="535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7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1100"/>
                    </a:p>
                  </a:txBody>
                  <a:tcPr marT="4025" marB="0" marR="5350" marL="535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1165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" sz="7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Grand Total</a:t>
                      </a:r>
                      <a:endParaRPr sz="1100"/>
                    </a:p>
                  </a:txBody>
                  <a:tcPr marT="4025" marB="0" marR="5350" marL="535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" sz="7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1000</a:t>
                      </a:r>
                      <a:endParaRPr sz="1100"/>
                    </a:p>
                  </a:txBody>
                  <a:tcPr marT="4025" marB="0" marR="5350" marL="535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E1F2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Shape 549"/>
          <p:cNvSpPr txBox="1"/>
          <p:nvPr/>
        </p:nvSpPr>
        <p:spPr>
          <a:xfrm>
            <a:off x="501457" y="426671"/>
            <a:ext cx="21711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Hypothesis Test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Test performed using t-Test</a:t>
            </a:r>
            <a:endParaRPr/>
          </a:p>
        </p:txBody>
      </p:sp>
      <p:cxnSp>
        <p:nvCxnSpPr>
          <p:cNvPr id="550" name="Shape 550"/>
          <p:cNvCxnSpPr/>
          <p:nvPr/>
        </p:nvCxnSpPr>
        <p:spPr>
          <a:xfrm flipH="1" rot="10800000">
            <a:off x="561071" y="755758"/>
            <a:ext cx="7968854" cy="31686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med" w="med" type="none"/>
            <a:tailEnd len="med" w="med" type="none"/>
          </a:ln>
        </p:spPr>
      </p:cxnSp>
      <p:sp>
        <p:nvSpPr>
          <p:cNvPr id="551" name="Shape 551"/>
          <p:cNvSpPr txBox="1"/>
          <p:nvPr/>
        </p:nvSpPr>
        <p:spPr>
          <a:xfrm>
            <a:off x="4654250" y="1227275"/>
            <a:ext cx="3313200" cy="1176000"/>
          </a:xfrm>
          <a:prstGeom prst="rect">
            <a:avLst/>
          </a:prstGeom>
          <a:noFill/>
          <a:ln cap="flat" cmpd="sng" w="9525">
            <a:solidFill>
              <a:srgbClr val="31538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Test shows a significant level with a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p-value of 0.029976. The analysis concludes that 2013 earthquakes with a magnitude of light to moderate causes a decline in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 Capita Income by 1.05%</a:t>
            </a:r>
            <a:endParaRPr/>
          </a:p>
        </p:txBody>
      </p:sp>
      <p:sp>
        <p:nvSpPr>
          <p:cNvPr id="552" name="Shape 552"/>
          <p:cNvSpPr txBox="1"/>
          <p:nvPr/>
        </p:nvSpPr>
        <p:spPr>
          <a:xfrm>
            <a:off x="4723525" y="2842971"/>
            <a:ext cx="14919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p-value= 0.029976</a:t>
            </a:r>
            <a:endParaRPr/>
          </a:p>
        </p:txBody>
      </p:sp>
      <p:pic>
        <p:nvPicPr>
          <p:cNvPr id="553" name="Shape 5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1449" y="1227273"/>
            <a:ext cx="4000500" cy="20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4" name="Shape 5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1450" y="3414725"/>
            <a:ext cx="7466001" cy="152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5" name="Shape 55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555353" y="2513198"/>
            <a:ext cx="1070466" cy="554727"/>
          </a:xfrm>
          <a:prstGeom prst="rect">
            <a:avLst/>
          </a:prstGeom>
          <a:noFill/>
          <a:ln>
            <a:noFill/>
          </a:ln>
        </p:spPr>
      </p:pic>
      <p:sp>
        <p:nvSpPr>
          <p:cNvPr id="556" name="Shape 556"/>
          <p:cNvSpPr/>
          <p:nvPr/>
        </p:nvSpPr>
        <p:spPr>
          <a:xfrm rot="5400000">
            <a:off x="4487364" y="2831744"/>
            <a:ext cx="224815" cy="247524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 cap="flat" cmpd="sng" w="12700">
            <a:solidFill>
              <a:srgbClr val="31538F"/>
            </a:solidFill>
            <a:prstDash val="solid"/>
            <a:miter lim="800000"/>
            <a:headEnd len="med" w="med" type="none"/>
            <a:tailEnd len="med" w="med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Shape 561"/>
          <p:cNvSpPr txBox="1"/>
          <p:nvPr/>
        </p:nvSpPr>
        <p:spPr>
          <a:xfrm>
            <a:off x="1406600" y="1707200"/>
            <a:ext cx="5682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Did the 2013 earthquakes caused an increase in Natural Resources and Construction Employment on affected Cities the year after the event?</a:t>
            </a:r>
            <a:endParaRPr/>
          </a:p>
        </p:txBody>
      </p:sp>
      <p:sp>
        <p:nvSpPr>
          <p:cNvPr id="562" name="Shape 562"/>
          <p:cNvSpPr txBox="1"/>
          <p:nvPr/>
        </p:nvSpPr>
        <p:spPr>
          <a:xfrm>
            <a:off x="875611" y="1691417"/>
            <a:ext cx="5310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Q:</a:t>
            </a:r>
            <a:endParaRPr/>
          </a:p>
        </p:txBody>
      </p:sp>
      <p:cxnSp>
        <p:nvCxnSpPr>
          <p:cNvPr id="563" name="Shape 563"/>
          <p:cNvCxnSpPr/>
          <p:nvPr/>
        </p:nvCxnSpPr>
        <p:spPr>
          <a:xfrm>
            <a:off x="875608" y="2245181"/>
            <a:ext cx="7309657" cy="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miter lim="800000"/>
            <a:headEnd len="med" w="med" type="none"/>
            <a:tailEnd len="med" w="med" type="none"/>
          </a:ln>
        </p:spPr>
      </p:cxnSp>
      <p:pic>
        <p:nvPicPr>
          <p:cNvPr descr="Upward trend" id="564" name="Shape 5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03109" y="1691444"/>
            <a:ext cx="585628" cy="58562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65" name="Shape 565"/>
          <p:cNvCxnSpPr/>
          <p:nvPr/>
        </p:nvCxnSpPr>
        <p:spPr>
          <a:xfrm>
            <a:off x="875604" y="2220689"/>
            <a:ext cx="7309800" cy="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miter lim="800000"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view of a city  Description generated with very high confidence" id="372" name="Shape 3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8137" y="190500"/>
            <a:ext cx="8467725" cy="47625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Shape 570"/>
          <p:cNvSpPr txBox="1"/>
          <p:nvPr/>
        </p:nvSpPr>
        <p:spPr>
          <a:xfrm>
            <a:off x="488125" y="383550"/>
            <a:ext cx="66513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Test Population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 Zip Codes that experienced Light to Moderate Magnitude of Seismic Activity in 2013</a:t>
            </a:r>
            <a:endParaRPr/>
          </a:p>
        </p:txBody>
      </p:sp>
      <p:cxnSp>
        <p:nvCxnSpPr>
          <p:cNvPr id="571" name="Shape 571"/>
          <p:cNvCxnSpPr/>
          <p:nvPr/>
        </p:nvCxnSpPr>
        <p:spPr>
          <a:xfrm flipH="1" rot="10800000">
            <a:off x="488127" y="670750"/>
            <a:ext cx="8206340" cy="28581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miter lim="800000"/>
            <a:headEnd len="med" w="med" type="none"/>
            <a:tailEnd len="med" w="med" type="none"/>
          </a:ln>
        </p:spPr>
      </p:cxnSp>
      <p:graphicFrame>
        <p:nvGraphicFramePr>
          <p:cNvPr id="572" name="Shape 572"/>
          <p:cNvGraphicFramePr/>
          <p:nvPr/>
        </p:nvGraphicFramePr>
        <p:xfrm>
          <a:off x="557891" y="110933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{A4BF0DD2-0B18-4B70-8C0E-EEB00F8A55EA}</a:tableStyleId>
              </a:tblPr>
              <a:tblGrid>
                <a:gridCol w="336800"/>
                <a:gridCol w="589400"/>
                <a:gridCol w="299375"/>
                <a:gridCol w="608100"/>
                <a:gridCol w="1094600"/>
                <a:gridCol w="935550"/>
                <a:gridCol w="336800"/>
                <a:gridCol w="608100"/>
                <a:gridCol w="1094600"/>
                <a:gridCol w="935550"/>
                <a:gridCol w="1047825"/>
              </a:tblGrid>
              <a:tr h="1017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Year_x</a:t>
                      </a:r>
                      <a:endParaRPr sz="1100"/>
                    </a:p>
                  </a:txBody>
                  <a:tcPr marT="3500" marB="0" marR="4675" marL="46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Name_x</a:t>
                      </a:r>
                      <a:endParaRPr sz="1100"/>
                    </a:p>
                  </a:txBody>
                  <a:tcPr marT="3500" marB="0" marR="4675" marL="46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Zip</a:t>
                      </a:r>
                      <a:endParaRPr sz="1100"/>
                    </a:p>
                  </a:txBody>
                  <a:tcPr marT="3500" marB="0" marR="4675" marL="46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Population_x</a:t>
                      </a:r>
                      <a:endParaRPr sz="1100"/>
                    </a:p>
                  </a:txBody>
                  <a:tcPr marT="3500" marB="0" marR="4675" marL="46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Emp Ntrl Rsrces Const_x</a:t>
                      </a:r>
                      <a:endParaRPr sz="1100"/>
                    </a:p>
                  </a:txBody>
                  <a:tcPr marT="3500" marB="0" marR="4675" marL="46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Emp Const Extrctn_x</a:t>
                      </a:r>
                      <a:endParaRPr sz="1100"/>
                    </a:p>
                  </a:txBody>
                  <a:tcPr marT="3500" marB="0" marR="4675" marL="46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Year_y</a:t>
                      </a:r>
                      <a:endParaRPr sz="1100"/>
                    </a:p>
                  </a:txBody>
                  <a:tcPr marT="3500" marB="0" marR="4675" marL="46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Population_y</a:t>
                      </a:r>
                      <a:endParaRPr sz="1100"/>
                    </a:p>
                  </a:txBody>
                  <a:tcPr marT="3500" marB="0" marR="4675" marL="46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Emp Ntrl Rsrces Const_y</a:t>
                      </a:r>
                      <a:endParaRPr sz="1100"/>
                    </a:p>
                  </a:txBody>
                  <a:tcPr marT="3500" marB="0" marR="4675" marL="46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Emp Const Extrctn_y</a:t>
                      </a:r>
                      <a:endParaRPr sz="1100"/>
                    </a:p>
                  </a:txBody>
                  <a:tcPr marT="3500" marB="0" marR="4675" marL="46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Emp Const Extr Change</a:t>
                      </a:r>
                      <a:endParaRPr sz="1100"/>
                    </a:p>
                  </a:txBody>
                  <a:tcPr marT="3500" marB="0" marR="4675" marL="46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1017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2013</a:t>
                      </a:r>
                      <a:endParaRPr sz="1100"/>
                    </a:p>
                  </a:txBody>
                  <a:tcPr marT="3500" marB="0" marR="4675" marL="46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ZCTA5 96130</a:t>
                      </a:r>
                      <a:endParaRPr sz="1100"/>
                    </a:p>
                  </a:txBody>
                  <a:tcPr marT="3500" marB="0" marR="4675" marL="46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96130</a:t>
                      </a:r>
                      <a:endParaRPr sz="1100"/>
                    </a:p>
                  </a:txBody>
                  <a:tcPr marT="3500" marB="0" marR="4675" marL="46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21963</a:t>
                      </a:r>
                      <a:endParaRPr sz="1100"/>
                    </a:p>
                  </a:txBody>
                  <a:tcPr marT="3500" marB="0" marR="4675" marL="46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319</a:t>
                      </a:r>
                      <a:endParaRPr sz="1100"/>
                    </a:p>
                  </a:txBody>
                  <a:tcPr marT="3500" marB="0" marR="4675" marL="46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82</a:t>
                      </a:r>
                      <a:endParaRPr sz="1100"/>
                    </a:p>
                  </a:txBody>
                  <a:tcPr marT="3500" marB="0" marR="4675" marL="46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2014</a:t>
                      </a:r>
                      <a:endParaRPr sz="1100"/>
                    </a:p>
                  </a:txBody>
                  <a:tcPr marT="3500" marB="0" marR="4675" marL="46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21920</a:t>
                      </a:r>
                      <a:endParaRPr sz="1100"/>
                    </a:p>
                  </a:txBody>
                  <a:tcPr marT="3500" marB="0" marR="4675" marL="46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294</a:t>
                      </a:r>
                      <a:endParaRPr sz="1100"/>
                    </a:p>
                  </a:txBody>
                  <a:tcPr marT="3500" marB="0" marR="4675" marL="46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145</a:t>
                      </a:r>
                      <a:endParaRPr sz="1100"/>
                    </a:p>
                  </a:txBody>
                  <a:tcPr marT="3500" marB="0" marR="4675" marL="46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0.094763092</a:t>
                      </a:r>
                      <a:endParaRPr sz="1100"/>
                    </a:p>
                  </a:txBody>
                  <a:tcPr marT="3500" marB="0" marR="4675" marL="46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1017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2013</a:t>
                      </a:r>
                      <a:endParaRPr sz="1100"/>
                    </a:p>
                  </a:txBody>
                  <a:tcPr marT="3500" marB="0" marR="4675" marL="46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ZCTA5 89406</a:t>
                      </a:r>
                      <a:endParaRPr sz="1100"/>
                    </a:p>
                  </a:txBody>
                  <a:tcPr marT="3500" marB="0" marR="4675" marL="46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89406</a:t>
                      </a:r>
                      <a:endParaRPr sz="1100"/>
                    </a:p>
                  </a:txBody>
                  <a:tcPr marT="3500" marB="0" marR="4675" marL="46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24572</a:t>
                      </a:r>
                      <a:endParaRPr sz="1100"/>
                    </a:p>
                  </a:txBody>
                  <a:tcPr marT="3500" marB="0" marR="4675" marL="46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1261</a:t>
                      </a:r>
                      <a:endParaRPr sz="1100"/>
                    </a:p>
                  </a:txBody>
                  <a:tcPr marT="3500" marB="0" marR="4675" marL="46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372</a:t>
                      </a:r>
                      <a:endParaRPr sz="1100"/>
                    </a:p>
                  </a:txBody>
                  <a:tcPr marT="3500" marB="0" marR="4675" marL="46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2014</a:t>
                      </a:r>
                      <a:endParaRPr sz="1100"/>
                    </a:p>
                  </a:txBody>
                  <a:tcPr marT="3500" marB="0" marR="4675" marL="46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24347</a:t>
                      </a:r>
                      <a:endParaRPr sz="1100"/>
                    </a:p>
                  </a:txBody>
                  <a:tcPr marT="3500" marB="0" marR="4675" marL="46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1427</a:t>
                      </a:r>
                      <a:endParaRPr sz="1100"/>
                    </a:p>
                  </a:txBody>
                  <a:tcPr marT="3500" marB="0" marR="4675" marL="46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379</a:t>
                      </a:r>
                      <a:endParaRPr sz="1100"/>
                    </a:p>
                  </a:txBody>
                  <a:tcPr marT="3500" marB="0" marR="4675" marL="46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0.105939988</a:t>
                      </a:r>
                      <a:endParaRPr sz="1100"/>
                    </a:p>
                  </a:txBody>
                  <a:tcPr marT="3500" marB="0" marR="4675" marL="46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1017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2013</a:t>
                      </a:r>
                      <a:endParaRPr sz="1100"/>
                    </a:p>
                  </a:txBody>
                  <a:tcPr marT="3500" marB="0" marR="4675" marL="46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ZCTA5 95501</a:t>
                      </a:r>
                      <a:endParaRPr sz="1100"/>
                    </a:p>
                  </a:txBody>
                  <a:tcPr marT="3500" marB="0" marR="4675" marL="46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95501</a:t>
                      </a:r>
                      <a:endParaRPr sz="1100"/>
                    </a:p>
                  </a:txBody>
                  <a:tcPr marT="3500" marB="0" marR="4675" marL="46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23704</a:t>
                      </a:r>
                      <a:endParaRPr sz="1100"/>
                    </a:p>
                  </a:txBody>
                  <a:tcPr marT="3500" marB="0" marR="4675" marL="46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1136</a:t>
                      </a:r>
                      <a:endParaRPr sz="1100"/>
                    </a:p>
                  </a:txBody>
                  <a:tcPr marT="3500" marB="0" marR="4675" marL="46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754</a:t>
                      </a:r>
                      <a:endParaRPr sz="1100"/>
                    </a:p>
                  </a:txBody>
                  <a:tcPr marT="3500" marB="0" marR="4675" marL="46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2014</a:t>
                      </a:r>
                      <a:endParaRPr sz="1100"/>
                    </a:p>
                  </a:txBody>
                  <a:tcPr marT="3500" marB="0" marR="4675" marL="46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23769</a:t>
                      </a:r>
                      <a:endParaRPr sz="1100"/>
                    </a:p>
                  </a:txBody>
                  <a:tcPr marT="3500" marB="0" marR="4675" marL="46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943</a:t>
                      </a:r>
                      <a:endParaRPr sz="1100"/>
                    </a:p>
                  </a:txBody>
                  <a:tcPr marT="3500" marB="0" marR="4675" marL="46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685</a:t>
                      </a:r>
                      <a:endParaRPr sz="1100"/>
                    </a:p>
                  </a:txBody>
                  <a:tcPr marT="3500" marB="0" marR="4675" marL="46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-0.138624339</a:t>
                      </a:r>
                      <a:endParaRPr sz="1100"/>
                    </a:p>
                  </a:txBody>
                  <a:tcPr marT="3500" marB="0" marR="4675" marL="46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1017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2013</a:t>
                      </a:r>
                      <a:endParaRPr sz="1100"/>
                    </a:p>
                  </a:txBody>
                  <a:tcPr marT="3500" marB="0" marR="4675" marL="46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ZCTA5 93117</a:t>
                      </a:r>
                      <a:endParaRPr sz="1100"/>
                    </a:p>
                  </a:txBody>
                  <a:tcPr marT="3500" marB="0" marR="4675" marL="46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93117</a:t>
                      </a:r>
                      <a:endParaRPr sz="1100"/>
                    </a:p>
                  </a:txBody>
                  <a:tcPr marT="3500" marB="0" marR="4675" marL="46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54251</a:t>
                      </a:r>
                      <a:endParaRPr sz="1100"/>
                    </a:p>
                  </a:txBody>
                  <a:tcPr marT="3500" marB="0" marR="4675" marL="46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1194</a:t>
                      </a:r>
                      <a:endParaRPr sz="1100"/>
                    </a:p>
                  </a:txBody>
                  <a:tcPr marT="3500" marB="0" marR="4675" marL="46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574</a:t>
                      </a:r>
                      <a:endParaRPr sz="1100"/>
                    </a:p>
                  </a:txBody>
                  <a:tcPr marT="3500" marB="0" marR="4675" marL="46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2014</a:t>
                      </a:r>
                      <a:endParaRPr sz="1100"/>
                    </a:p>
                  </a:txBody>
                  <a:tcPr marT="3500" marB="0" marR="4675" marL="46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55064</a:t>
                      </a:r>
                      <a:endParaRPr sz="1100"/>
                    </a:p>
                  </a:txBody>
                  <a:tcPr marT="3500" marB="0" marR="4675" marL="46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1443</a:t>
                      </a:r>
                      <a:endParaRPr sz="1100"/>
                    </a:p>
                  </a:txBody>
                  <a:tcPr marT="3500" marB="0" marR="4675" marL="46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655</a:t>
                      </a:r>
                      <a:endParaRPr sz="1100"/>
                    </a:p>
                  </a:txBody>
                  <a:tcPr marT="3500" marB="0" marR="4675" marL="46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0.186651584</a:t>
                      </a:r>
                      <a:endParaRPr sz="1100"/>
                    </a:p>
                  </a:txBody>
                  <a:tcPr marT="3500" marB="0" marR="4675" marL="46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1017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2013</a:t>
                      </a:r>
                      <a:endParaRPr sz="1100"/>
                    </a:p>
                  </a:txBody>
                  <a:tcPr marT="3500" marB="0" marR="4675" marL="46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ZCTA5 82520</a:t>
                      </a:r>
                      <a:endParaRPr sz="1100"/>
                    </a:p>
                  </a:txBody>
                  <a:tcPr marT="3500" marB="0" marR="4675" marL="46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82520</a:t>
                      </a:r>
                      <a:endParaRPr sz="1100"/>
                    </a:p>
                  </a:txBody>
                  <a:tcPr marT="3500" marB="0" marR="4675" marL="46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13778</a:t>
                      </a:r>
                      <a:endParaRPr sz="1100"/>
                    </a:p>
                  </a:txBody>
                  <a:tcPr marT="3500" marB="0" marR="4675" marL="46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774</a:t>
                      </a:r>
                      <a:endParaRPr sz="1100"/>
                    </a:p>
                  </a:txBody>
                  <a:tcPr marT="3500" marB="0" marR="4675" marL="46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475</a:t>
                      </a:r>
                      <a:endParaRPr sz="1100"/>
                    </a:p>
                  </a:txBody>
                  <a:tcPr marT="3500" marB="0" marR="4675" marL="46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2014</a:t>
                      </a:r>
                      <a:endParaRPr sz="1100"/>
                    </a:p>
                  </a:txBody>
                  <a:tcPr marT="3500" marB="0" marR="4675" marL="46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13840</a:t>
                      </a:r>
                      <a:endParaRPr sz="1100"/>
                    </a:p>
                  </a:txBody>
                  <a:tcPr marT="3500" marB="0" marR="4675" marL="46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837</a:t>
                      </a:r>
                      <a:endParaRPr sz="1100"/>
                    </a:p>
                  </a:txBody>
                  <a:tcPr marT="3500" marB="0" marR="4675" marL="46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484</a:t>
                      </a:r>
                      <a:endParaRPr sz="1100"/>
                    </a:p>
                  </a:txBody>
                  <a:tcPr marT="3500" marB="0" marR="4675" marL="46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0.057646117</a:t>
                      </a:r>
                      <a:endParaRPr sz="1100"/>
                    </a:p>
                  </a:txBody>
                  <a:tcPr marT="3500" marB="0" marR="4675" marL="46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1017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2013</a:t>
                      </a:r>
                      <a:endParaRPr sz="1100"/>
                    </a:p>
                  </a:txBody>
                  <a:tcPr marT="3500" marB="0" marR="4675" marL="46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ZCTA5 73013</a:t>
                      </a:r>
                      <a:endParaRPr sz="1100"/>
                    </a:p>
                  </a:txBody>
                  <a:tcPr marT="3500" marB="0" marR="4675" marL="46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73013</a:t>
                      </a:r>
                      <a:endParaRPr sz="1100"/>
                    </a:p>
                  </a:txBody>
                  <a:tcPr marT="3500" marB="0" marR="4675" marL="46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46457</a:t>
                      </a:r>
                      <a:endParaRPr sz="1100"/>
                    </a:p>
                  </a:txBody>
                  <a:tcPr marT="3500" marB="0" marR="4675" marL="46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1353</a:t>
                      </a:r>
                      <a:endParaRPr sz="1100"/>
                    </a:p>
                  </a:txBody>
                  <a:tcPr marT="3500" marB="0" marR="4675" marL="46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707</a:t>
                      </a:r>
                      <a:endParaRPr sz="1100"/>
                    </a:p>
                  </a:txBody>
                  <a:tcPr marT="3500" marB="0" marR="4675" marL="46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2014</a:t>
                      </a:r>
                      <a:endParaRPr sz="1100"/>
                    </a:p>
                  </a:txBody>
                  <a:tcPr marT="3500" marB="0" marR="4675" marL="46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47166</a:t>
                      </a:r>
                      <a:endParaRPr sz="1100"/>
                    </a:p>
                  </a:txBody>
                  <a:tcPr marT="3500" marB="0" marR="4675" marL="46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1326</a:t>
                      </a:r>
                      <a:endParaRPr sz="1100"/>
                    </a:p>
                  </a:txBody>
                  <a:tcPr marT="3500" marB="0" marR="4675" marL="46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673</a:t>
                      </a:r>
                      <a:endParaRPr sz="1100"/>
                    </a:p>
                  </a:txBody>
                  <a:tcPr marT="3500" marB="0" marR="4675" marL="46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-0.02961165</a:t>
                      </a:r>
                      <a:endParaRPr sz="1100"/>
                    </a:p>
                  </a:txBody>
                  <a:tcPr marT="3500" marB="0" marR="4675" marL="46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1017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2013</a:t>
                      </a:r>
                      <a:endParaRPr sz="1100"/>
                    </a:p>
                  </a:txBody>
                  <a:tcPr marT="3500" marB="0" marR="4675" marL="46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ZCTA5 95422</a:t>
                      </a:r>
                      <a:endParaRPr sz="1100"/>
                    </a:p>
                  </a:txBody>
                  <a:tcPr marT="3500" marB="0" marR="4675" marL="46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95422</a:t>
                      </a:r>
                      <a:endParaRPr sz="1100"/>
                    </a:p>
                  </a:txBody>
                  <a:tcPr marT="3500" marB="0" marR="4675" marL="46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15427</a:t>
                      </a:r>
                      <a:endParaRPr sz="1100"/>
                    </a:p>
                  </a:txBody>
                  <a:tcPr marT="3500" marB="0" marR="4675" marL="46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806</a:t>
                      </a:r>
                      <a:endParaRPr sz="1100"/>
                    </a:p>
                  </a:txBody>
                  <a:tcPr marT="3500" marB="0" marR="4675" marL="46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395</a:t>
                      </a:r>
                      <a:endParaRPr sz="1100"/>
                    </a:p>
                  </a:txBody>
                  <a:tcPr marT="3500" marB="0" marR="4675" marL="46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2014</a:t>
                      </a:r>
                      <a:endParaRPr sz="1100"/>
                    </a:p>
                  </a:txBody>
                  <a:tcPr marT="3500" marB="0" marR="4675" marL="46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15453</a:t>
                      </a:r>
                      <a:endParaRPr sz="1100"/>
                    </a:p>
                  </a:txBody>
                  <a:tcPr marT="3500" marB="0" marR="4675" marL="46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931</a:t>
                      </a:r>
                      <a:endParaRPr sz="1100"/>
                    </a:p>
                  </a:txBody>
                  <a:tcPr marT="3500" marB="0" marR="4675" marL="46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317</a:t>
                      </a:r>
                      <a:endParaRPr sz="1100"/>
                    </a:p>
                  </a:txBody>
                  <a:tcPr marT="3500" marB="0" marR="4675" marL="46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0.039134055</a:t>
                      </a:r>
                      <a:endParaRPr sz="1100"/>
                    </a:p>
                  </a:txBody>
                  <a:tcPr marT="3500" marB="0" marR="4675" marL="46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1017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2013</a:t>
                      </a:r>
                      <a:endParaRPr sz="1100"/>
                    </a:p>
                  </a:txBody>
                  <a:tcPr marT="3500" marB="0" marR="4675" marL="46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ZCTA5 73020</a:t>
                      </a:r>
                      <a:endParaRPr sz="1100"/>
                    </a:p>
                  </a:txBody>
                  <a:tcPr marT="3500" marB="0" marR="4675" marL="46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73020</a:t>
                      </a:r>
                      <a:endParaRPr sz="1100"/>
                    </a:p>
                  </a:txBody>
                  <a:tcPr marT="3500" marB="0" marR="4675" marL="46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21499</a:t>
                      </a:r>
                      <a:endParaRPr sz="1100"/>
                    </a:p>
                  </a:txBody>
                  <a:tcPr marT="3500" marB="0" marR="4675" marL="46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1228</a:t>
                      </a:r>
                      <a:endParaRPr sz="1100"/>
                    </a:p>
                  </a:txBody>
                  <a:tcPr marT="3500" marB="0" marR="4675" marL="46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712</a:t>
                      </a:r>
                      <a:endParaRPr sz="1100"/>
                    </a:p>
                  </a:txBody>
                  <a:tcPr marT="3500" marB="0" marR="4675" marL="46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2014</a:t>
                      </a:r>
                      <a:endParaRPr sz="1100"/>
                    </a:p>
                  </a:txBody>
                  <a:tcPr marT="3500" marB="0" marR="4675" marL="46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22063</a:t>
                      </a:r>
                      <a:endParaRPr sz="1100"/>
                    </a:p>
                  </a:txBody>
                  <a:tcPr marT="3500" marB="0" marR="4675" marL="46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1349</a:t>
                      </a:r>
                      <a:endParaRPr sz="1100"/>
                    </a:p>
                  </a:txBody>
                  <a:tcPr marT="3500" marB="0" marR="4675" marL="46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743</a:t>
                      </a:r>
                      <a:endParaRPr sz="1100"/>
                    </a:p>
                  </a:txBody>
                  <a:tcPr marT="3500" marB="0" marR="4675" marL="46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0.078350515</a:t>
                      </a:r>
                      <a:endParaRPr sz="1100"/>
                    </a:p>
                  </a:txBody>
                  <a:tcPr marT="3500" marB="0" marR="4675" marL="46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1017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2013</a:t>
                      </a:r>
                      <a:endParaRPr sz="1100"/>
                    </a:p>
                  </a:txBody>
                  <a:tcPr marT="3500" marB="0" marR="4675" marL="46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ZCTA5 95540</a:t>
                      </a:r>
                      <a:endParaRPr sz="1100"/>
                    </a:p>
                  </a:txBody>
                  <a:tcPr marT="3500" marB="0" marR="4675" marL="46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95540</a:t>
                      </a:r>
                      <a:endParaRPr sz="1100"/>
                    </a:p>
                  </a:txBody>
                  <a:tcPr marT="3500" marB="0" marR="4675" marL="46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12877</a:t>
                      </a:r>
                      <a:endParaRPr sz="1100"/>
                    </a:p>
                  </a:txBody>
                  <a:tcPr marT="3500" marB="0" marR="4675" marL="46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618</a:t>
                      </a:r>
                      <a:endParaRPr sz="1100"/>
                    </a:p>
                  </a:txBody>
                  <a:tcPr marT="3500" marB="0" marR="4675" marL="46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283</a:t>
                      </a:r>
                      <a:endParaRPr sz="1100"/>
                    </a:p>
                  </a:txBody>
                  <a:tcPr marT="3500" marB="0" marR="4675" marL="46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2014</a:t>
                      </a:r>
                      <a:endParaRPr sz="1100"/>
                    </a:p>
                  </a:txBody>
                  <a:tcPr marT="3500" marB="0" marR="4675" marL="46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13012</a:t>
                      </a:r>
                      <a:endParaRPr sz="1100"/>
                    </a:p>
                  </a:txBody>
                  <a:tcPr marT="3500" marB="0" marR="4675" marL="46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604</a:t>
                      </a:r>
                      <a:endParaRPr sz="1100"/>
                    </a:p>
                  </a:txBody>
                  <a:tcPr marT="3500" marB="0" marR="4675" marL="46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316</a:t>
                      </a:r>
                      <a:endParaRPr sz="1100"/>
                    </a:p>
                  </a:txBody>
                  <a:tcPr marT="3500" marB="0" marR="4675" marL="46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0.02108768</a:t>
                      </a:r>
                      <a:endParaRPr sz="1100"/>
                    </a:p>
                  </a:txBody>
                  <a:tcPr marT="3500" marB="0" marR="4675" marL="46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1017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2013</a:t>
                      </a:r>
                      <a:endParaRPr sz="1100"/>
                    </a:p>
                  </a:txBody>
                  <a:tcPr marT="3500" marB="0" marR="4675" marL="46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ZCTA5 75964</a:t>
                      </a:r>
                      <a:endParaRPr sz="1100"/>
                    </a:p>
                  </a:txBody>
                  <a:tcPr marT="3500" marB="0" marR="4675" marL="46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75964</a:t>
                      </a:r>
                      <a:endParaRPr sz="1100"/>
                    </a:p>
                  </a:txBody>
                  <a:tcPr marT="3500" marB="0" marR="4675" marL="46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19648</a:t>
                      </a:r>
                      <a:endParaRPr sz="1100"/>
                    </a:p>
                  </a:txBody>
                  <a:tcPr marT="3500" marB="0" marR="4675" marL="46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1365</a:t>
                      </a:r>
                      <a:endParaRPr sz="1100"/>
                    </a:p>
                  </a:txBody>
                  <a:tcPr marT="3500" marB="0" marR="4675" marL="46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903</a:t>
                      </a:r>
                      <a:endParaRPr sz="1100"/>
                    </a:p>
                  </a:txBody>
                  <a:tcPr marT="3500" marB="0" marR="4675" marL="46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2014</a:t>
                      </a:r>
                      <a:endParaRPr sz="1100"/>
                    </a:p>
                  </a:txBody>
                  <a:tcPr marT="3500" marB="0" marR="4675" marL="46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19060</a:t>
                      </a:r>
                      <a:endParaRPr sz="1100"/>
                    </a:p>
                  </a:txBody>
                  <a:tcPr marT="3500" marB="0" marR="4675" marL="46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1114</a:t>
                      </a:r>
                      <a:endParaRPr sz="1100"/>
                    </a:p>
                  </a:txBody>
                  <a:tcPr marT="3500" marB="0" marR="4675" marL="46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867</a:t>
                      </a:r>
                      <a:endParaRPr sz="1100"/>
                    </a:p>
                  </a:txBody>
                  <a:tcPr marT="3500" marB="0" marR="4675" marL="46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-0.12654321</a:t>
                      </a:r>
                      <a:endParaRPr sz="1100"/>
                    </a:p>
                  </a:txBody>
                  <a:tcPr marT="3500" marB="0" marR="4675" marL="46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1017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2013</a:t>
                      </a:r>
                      <a:endParaRPr sz="1100"/>
                    </a:p>
                  </a:txBody>
                  <a:tcPr marT="3500" marB="0" marR="4675" marL="46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ZCTA5 93555</a:t>
                      </a:r>
                      <a:endParaRPr sz="1100"/>
                    </a:p>
                  </a:txBody>
                  <a:tcPr marT="3500" marB="0" marR="4675" marL="46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93555</a:t>
                      </a:r>
                      <a:endParaRPr sz="1100"/>
                    </a:p>
                  </a:txBody>
                  <a:tcPr marT="3500" marB="0" marR="4675" marL="46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32376</a:t>
                      </a:r>
                      <a:endParaRPr sz="1100"/>
                    </a:p>
                  </a:txBody>
                  <a:tcPr marT="3500" marB="0" marR="4675" marL="46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1602</a:t>
                      </a:r>
                      <a:endParaRPr sz="1100"/>
                    </a:p>
                  </a:txBody>
                  <a:tcPr marT="3500" marB="0" marR="4675" marL="46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685</a:t>
                      </a:r>
                      <a:endParaRPr sz="1100"/>
                    </a:p>
                  </a:txBody>
                  <a:tcPr marT="3500" marB="0" marR="4675" marL="46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2014</a:t>
                      </a:r>
                      <a:endParaRPr sz="1100"/>
                    </a:p>
                  </a:txBody>
                  <a:tcPr marT="3500" marB="0" marR="4675" marL="46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32967</a:t>
                      </a:r>
                      <a:endParaRPr sz="1100"/>
                    </a:p>
                  </a:txBody>
                  <a:tcPr marT="3500" marB="0" marR="4675" marL="46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1558</a:t>
                      </a:r>
                      <a:endParaRPr sz="1100"/>
                    </a:p>
                  </a:txBody>
                  <a:tcPr marT="3500" marB="0" marR="4675" marL="46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697</a:t>
                      </a:r>
                      <a:endParaRPr sz="1100"/>
                    </a:p>
                  </a:txBody>
                  <a:tcPr marT="3500" marB="0" marR="4675" marL="46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-0.013992129</a:t>
                      </a:r>
                      <a:endParaRPr sz="1100"/>
                    </a:p>
                  </a:txBody>
                  <a:tcPr marT="3500" marB="0" marR="4675" marL="46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1017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2013</a:t>
                      </a:r>
                      <a:endParaRPr sz="1100"/>
                    </a:p>
                  </a:txBody>
                  <a:tcPr marT="3500" marB="0" marR="4675" marL="46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ZCTA5 93561</a:t>
                      </a:r>
                      <a:endParaRPr sz="1100"/>
                    </a:p>
                  </a:txBody>
                  <a:tcPr marT="3500" marB="0" marR="4675" marL="46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93561</a:t>
                      </a:r>
                      <a:endParaRPr sz="1100"/>
                    </a:p>
                  </a:txBody>
                  <a:tcPr marT="3500" marB="0" marR="4675" marL="46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34851</a:t>
                      </a:r>
                      <a:endParaRPr sz="1100"/>
                    </a:p>
                  </a:txBody>
                  <a:tcPr marT="3500" marB="0" marR="4675" marL="46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1557</a:t>
                      </a:r>
                      <a:endParaRPr sz="1100"/>
                    </a:p>
                  </a:txBody>
                  <a:tcPr marT="3500" marB="0" marR="4675" marL="46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752</a:t>
                      </a:r>
                      <a:endParaRPr sz="1100"/>
                    </a:p>
                  </a:txBody>
                  <a:tcPr marT="3500" marB="0" marR="4675" marL="46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2014</a:t>
                      </a:r>
                      <a:endParaRPr sz="1100"/>
                    </a:p>
                  </a:txBody>
                  <a:tcPr marT="3500" marB="0" marR="4675" marL="46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34246</a:t>
                      </a:r>
                      <a:endParaRPr sz="1100"/>
                    </a:p>
                  </a:txBody>
                  <a:tcPr marT="3500" marB="0" marR="4675" marL="46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1500</a:t>
                      </a:r>
                      <a:endParaRPr sz="1100"/>
                    </a:p>
                  </a:txBody>
                  <a:tcPr marT="3500" marB="0" marR="4675" marL="46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652</a:t>
                      </a:r>
                      <a:endParaRPr sz="1100"/>
                    </a:p>
                  </a:txBody>
                  <a:tcPr marT="3500" marB="0" marR="4675" marL="46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-0.067994803</a:t>
                      </a:r>
                      <a:endParaRPr sz="1100"/>
                    </a:p>
                  </a:txBody>
                  <a:tcPr marT="3500" marB="0" marR="4675" marL="46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1017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2013</a:t>
                      </a:r>
                      <a:endParaRPr sz="1100"/>
                    </a:p>
                  </a:txBody>
                  <a:tcPr marT="3500" marB="0" marR="4675" marL="46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ZCTA5 92284</a:t>
                      </a:r>
                      <a:endParaRPr sz="1100"/>
                    </a:p>
                  </a:txBody>
                  <a:tcPr marT="3500" marB="0" marR="4675" marL="46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92284</a:t>
                      </a:r>
                      <a:endParaRPr sz="1100"/>
                    </a:p>
                  </a:txBody>
                  <a:tcPr marT="3500" marB="0" marR="4675" marL="46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24951</a:t>
                      </a:r>
                      <a:endParaRPr sz="1100"/>
                    </a:p>
                  </a:txBody>
                  <a:tcPr marT="3500" marB="0" marR="4675" marL="46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1260</a:t>
                      </a:r>
                      <a:endParaRPr sz="1100"/>
                    </a:p>
                  </a:txBody>
                  <a:tcPr marT="3500" marB="0" marR="4675" marL="46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727</a:t>
                      </a:r>
                      <a:endParaRPr sz="1100"/>
                    </a:p>
                  </a:txBody>
                  <a:tcPr marT="3500" marB="0" marR="4675" marL="46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2014</a:t>
                      </a:r>
                      <a:endParaRPr sz="1100"/>
                    </a:p>
                  </a:txBody>
                  <a:tcPr marT="3500" marB="0" marR="4675" marL="46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25045</a:t>
                      </a:r>
                      <a:endParaRPr sz="1100"/>
                    </a:p>
                  </a:txBody>
                  <a:tcPr marT="3500" marB="0" marR="4675" marL="46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1110</a:t>
                      </a:r>
                      <a:endParaRPr sz="1100"/>
                    </a:p>
                  </a:txBody>
                  <a:tcPr marT="3500" marB="0" marR="4675" marL="46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661</a:t>
                      </a:r>
                      <a:endParaRPr sz="1100"/>
                    </a:p>
                  </a:txBody>
                  <a:tcPr marT="3500" marB="0" marR="4675" marL="46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-0.108706593</a:t>
                      </a:r>
                      <a:endParaRPr sz="1100"/>
                    </a:p>
                  </a:txBody>
                  <a:tcPr marT="3500" marB="0" marR="4675" marL="46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1017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2013</a:t>
                      </a:r>
                      <a:endParaRPr sz="1100"/>
                    </a:p>
                  </a:txBody>
                  <a:tcPr marT="3500" marB="0" marR="4675" marL="46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ZCTA5 75652</a:t>
                      </a:r>
                      <a:endParaRPr sz="1100"/>
                    </a:p>
                  </a:txBody>
                  <a:tcPr marT="3500" marB="0" marR="4675" marL="46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75652</a:t>
                      </a:r>
                      <a:endParaRPr sz="1100"/>
                    </a:p>
                  </a:txBody>
                  <a:tcPr marT="3500" marB="0" marR="4675" marL="46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16185</a:t>
                      </a:r>
                      <a:endParaRPr sz="1100"/>
                    </a:p>
                  </a:txBody>
                  <a:tcPr marT="3500" marB="0" marR="4675" marL="46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859</a:t>
                      </a:r>
                      <a:endParaRPr sz="1100"/>
                    </a:p>
                  </a:txBody>
                  <a:tcPr marT="3500" marB="0" marR="4675" marL="46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605</a:t>
                      </a:r>
                      <a:endParaRPr sz="1100"/>
                    </a:p>
                  </a:txBody>
                  <a:tcPr marT="3500" marB="0" marR="4675" marL="46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2014</a:t>
                      </a:r>
                      <a:endParaRPr sz="1100"/>
                    </a:p>
                  </a:txBody>
                  <a:tcPr marT="3500" marB="0" marR="4675" marL="46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16438</a:t>
                      </a:r>
                      <a:endParaRPr sz="1100"/>
                    </a:p>
                  </a:txBody>
                  <a:tcPr marT="3500" marB="0" marR="4675" marL="46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816</a:t>
                      </a:r>
                      <a:endParaRPr sz="1100"/>
                    </a:p>
                  </a:txBody>
                  <a:tcPr marT="3500" marB="0" marR="4675" marL="46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539</a:t>
                      </a:r>
                      <a:endParaRPr sz="1100"/>
                    </a:p>
                  </a:txBody>
                  <a:tcPr marT="3500" marB="0" marR="4675" marL="46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-0.074453552</a:t>
                      </a:r>
                      <a:endParaRPr sz="1100"/>
                    </a:p>
                  </a:txBody>
                  <a:tcPr marT="3500" marB="0" marR="4675" marL="46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1017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2013</a:t>
                      </a:r>
                      <a:endParaRPr sz="1100"/>
                    </a:p>
                  </a:txBody>
                  <a:tcPr marT="3500" marB="0" marR="4675" marL="46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ZCTA5 89433</a:t>
                      </a:r>
                      <a:endParaRPr sz="1100"/>
                    </a:p>
                  </a:txBody>
                  <a:tcPr marT="3500" marB="0" marR="4675" marL="46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89433</a:t>
                      </a:r>
                      <a:endParaRPr sz="1100"/>
                    </a:p>
                  </a:txBody>
                  <a:tcPr marT="3500" marB="0" marR="4675" marL="46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19630</a:t>
                      </a:r>
                      <a:endParaRPr sz="1100"/>
                    </a:p>
                  </a:txBody>
                  <a:tcPr marT="3500" marB="0" marR="4675" marL="46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950</a:t>
                      </a:r>
                      <a:endParaRPr sz="1100"/>
                    </a:p>
                  </a:txBody>
                  <a:tcPr marT="3500" marB="0" marR="4675" marL="46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632</a:t>
                      </a:r>
                      <a:endParaRPr sz="1100"/>
                    </a:p>
                  </a:txBody>
                  <a:tcPr marT="3500" marB="0" marR="4675" marL="46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2014</a:t>
                      </a:r>
                      <a:endParaRPr sz="1100"/>
                    </a:p>
                  </a:txBody>
                  <a:tcPr marT="3500" marB="0" marR="4675" marL="46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19544</a:t>
                      </a:r>
                      <a:endParaRPr sz="1100"/>
                    </a:p>
                  </a:txBody>
                  <a:tcPr marT="3500" marB="0" marR="4675" marL="46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974</a:t>
                      </a:r>
                      <a:endParaRPr sz="1100"/>
                    </a:p>
                  </a:txBody>
                  <a:tcPr marT="3500" marB="0" marR="4675" marL="46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743</a:t>
                      </a:r>
                      <a:endParaRPr sz="1100"/>
                    </a:p>
                  </a:txBody>
                  <a:tcPr marT="3500" marB="0" marR="4675" marL="46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0.085335019</a:t>
                      </a:r>
                      <a:endParaRPr sz="1100"/>
                    </a:p>
                  </a:txBody>
                  <a:tcPr marT="3500" marB="0" marR="4675" marL="46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1017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2013</a:t>
                      </a:r>
                      <a:endParaRPr sz="1100"/>
                    </a:p>
                  </a:txBody>
                  <a:tcPr marT="3500" marB="0" marR="4675" marL="46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ZCTA5 93212</a:t>
                      </a:r>
                      <a:endParaRPr sz="1100"/>
                    </a:p>
                  </a:txBody>
                  <a:tcPr marT="3500" marB="0" marR="4675" marL="46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93212</a:t>
                      </a:r>
                      <a:endParaRPr sz="1100"/>
                    </a:p>
                  </a:txBody>
                  <a:tcPr marT="3500" marB="0" marR="4675" marL="46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25618</a:t>
                      </a:r>
                      <a:endParaRPr sz="1100"/>
                    </a:p>
                  </a:txBody>
                  <a:tcPr marT="3500" marB="0" marR="4675" marL="46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1528</a:t>
                      </a:r>
                      <a:endParaRPr sz="1100"/>
                    </a:p>
                  </a:txBody>
                  <a:tcPr marT="3500" marB="0" marR="4675" marL="46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310</a:t>
                      </a:r>
                      <a:endParaRPr sz="1100"/>
                    </a:p>
                  </a:txBody>
                  <a:tcPr marT="3500" marB="0" marR="4675" marL="46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2014</a:t>
                      </a:r>
                      <a:endParaRPr sz="1100"/>
                    </a:p>
                  </a:txBody>
                  <a:tcPr marT="3500" marB="0" marR="4675" marL="46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25204</a:t>
                      </a:r>
                      <a:endParaRPr sz="1100"/>
                    </a:p>
                  </a:txBody>
                  <a:tcPr marT="3500" marB="0" marR="4675" marL="46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1643</a:t>
                      </a:r>
                      <a:endParaRPr sz="1100"/>
                    </a:p>
                  </a:txBody>
                  <a:tcPr marT="3500" marB="0" marR="4675" marL="46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318</a:t>
                      </a:r>
                      <a:endParaRPr sz="1100"/>
                    </a:p>
                  </a:txBody>
                  <a:tcPr marT="3500" marB="0" marR="4675" marL="46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0.066920566</a:t>
                      </a:r>
                      <a:endParaRPr sz="1100"/>
                    </a:p>
                  </a:txBody>
                  <a:tcPr marT="3500" marB="0" marR="4675" marL="46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1017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2013</a:t>
                      </a:r>
                      <a:endParaRPr sz="1100"/>
                    </a:p>
                  </a:txBody>
                  <a:tcPr marT="3500" marB="0" marR="4675" marL="46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ZCTA5 90275</a:t>
                      </a:r>
                      <a:endParaRPr sz="1100"/>
                    </a:p>
                  </a:txBody>
                  <a:tcPr marT="3500" marB="0" marR="4675" marL="46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90275</a:t>
                      </a:r>
                      <a:endParaRPr sz="1100"/>
                    </a:p>
                  </a:txBody>
                  <a:tcPr marT="3500" marB="0" marR="4675" marL="46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42051</a:t>
                      </a:r>
                      <a:endParaRPr sz="1100"/>
                    </a:p>
                  </a:txBody>
                  <a:tcPr marT="3500" marB="0" marR="4675" marL="46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435</a:t>
                      </a:r>
                      <a:endParaRPr sz="1100"/>
                    </a:p>
                  </a:txBody>
                  <a:tcPr marT="3500" marB="0" marR="4675" marL="46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304</a:t>
                      </a:r>
                      <a:endParaRPr sz="1100"/>
                    </a:p>
                  </a:txBody>
                  <a:tcPr marT="3500" marB="0" marR="4675" marL="46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2014</a:t>
                      </a:r>
                      <a:endParaRPr sz="1100"/>
                    </a:p>
                  </a:txBody>
                  <a:tcPr marT="3500" marB="0" marR="4675" marL="46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42420</a:t>
                      </a:r>
                      <a:endParaRPr sz="1100"/>
                    </a:p>
                  </a:txBody>
                  <a:tcPr marT="3500" marB="0" marR="4675" marL="46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495</a:t>
                      </a:r>
                      <a:endParaRPr sz="1100"/>
                    </a:p>
                  </a:txBody>
                  <a:tcPr marT="3500" marB="0" marR="4675" marL="46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346</a:t>
                      </a:r>
                      <a:endParaRPr sz="1100"/>
                    </a:p>
                  </a:txBody>
                  <a:tcPr marT="3500" marB="0" marR="4675" marL="46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0.138024357</a:t>
                      </a:r>
                      <a:endParaRPr sz="1100"/>
                    </a:p>
                  </a:txBody>
                  <a:tcPr marT="3500" marB="0" marR="4675" marL="46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1017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2013</a:t>
                      </a:r>
                      <a:endParaRPr sz="1100"/>
                    </a:p>
                  </a:txBody>
                  <a:tcPr marT="3500" marB="0" marR="4675" marL="46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ZCTA5 93436</a:t>
                      </a:r>
                      <a:endParaRPr sz="1100"/>
                    </a:p>
                  </a:txBody>
                  <a:tcPr marT="3500" marB="0" marR="4675" marL="46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93436</a:t>
                      </a:r>
                      <a:endParaRPr sz="1100"/>
                    </a:p>
                  </a:txBody>
                  <a:tcPr marT="3500" marB="0" marR="4675" marL="46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54433</a:t>
                      </a:r>
                      <a:endParaRPr sz="1100"/>
                    </a:p>
                  </a:txBody>
                  <a:tcPr marT="3500" marB="0" marR="4675" marL="46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3084</a:t>
                      </a:r>
                      <a:endParaRPr sz="1100"/>
                    </a:p>
                  </a:txBody>
                  <a:tcPr marT="3500" marB="0" marR="4675" marL="46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1039</a:t>
                      </a:r>
                      <a:endParaRPr sz="1100"/>
                    </a:p>
                  </a:txBody>
                  <a:tcPr marT="3500" marB="0" marR="4675" marL="46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2014</a:t>
                      </a:r>
                      <a:endParaRPr sz="1100"/>
                    </a:p>
                  </a:txBody>
                  <a:tcPr marT="3500" marB="0" marR="4675" marL="46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55176</a:t>
                      </a:r>
                      <a:endParaRPr sz="1100"/>
                    </a:p>
                  </a:txBody>
                  <a:tcPr marT="3500" marB="0" marR="4675" marL="46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3190</a:t>
                      </a:r>
                      <a:endParaRPr sz="1100"/>
                    </a:p>
                  </a:txBody>
                  <a:tcPr marT="3500" marB="0" marR="4675" marL="46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1120</a:t>
                      </a:r>
                      <a:endParaRPr sz="1100"/>
                    </a:p>
                  </a:txBody>
                  <a:tcPr marT="3500" marB="0" marR="4675" marL="46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0.045355324</a:t>
                      </a:r>
                      <a:endParaRPr sz="1100"/>
                    </a:p>
                  </a:txBody>
                  <a:tcPr marT="3500" marB="0" marR="4675" marL="46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1017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2013</a:t>
                      </a:r>
                      <a:endParaRPr sz="1100"/>
                    </a:p>
                  </a:txBody>
                  <a:tcPr marT="3500" marB="0" marR="4675" marL="46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ZCTA5 96150</a:t>
                      </a:r>
                      <a:endParaRPr sz="1100"/>
                    </a:p>
                  </a:txBody>
                  <a:tcPr marT="3500" marB="0" marR="4675" marL="46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96150</a:t>
                      </a:r>
                      <a:endParaRPr sz="1100"/>
                    </a:p>
                  </a:txBody>
                  <a:tcPr marT="3500" marB="0" marR="4675" marL="46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28686</a:t>
                      </a:r>
                      <a:endParaRPr sz="1100"/>
                    </a:p>
                  </a:txBody>
                  <a:tcPr marT="3500" marB="0" marR="4675" marL="46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1377</a:t>
                      </a:r>
                      <a:endParaRPr sz="1100"/>
                    </a:p>
                  </a:txBody>
                  <a:tcPr marT="3500" marB="0" marR="4675" marL="46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822</a:t>
                      </a:r>
                      <a:endParaRPr sz="1100"/>
                    </a:p>
                  </a:txBody>
                  <a:tcPr marT="3500" marB="0" marR="4675" marL="46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2014</a:t>
                      </a:r>
                      <a:endParaRPr sz="1100"/>
                    </a:p>
                  </a:txBody>
                  <a:tcPr marT="3500" marB="0" marR="4675" marL="46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28618</a:t>
                      </a:r>
                      <a:endParaRPr sz="1100"/>
                    </a:p>
                  </a:txBody>
                  <a:tcPr marT="3500" marB="0" marR="4675" marL="46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1324</a:t>
                      </a:r>
                      <a:endParaRPr sz="1100"/>
                    </a:p>
                  </a:txBody>
                  <a:tcPr marT="3500" marB="0" marR="4675" marL="46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890</a:t>
                      </a:r>
                      <a:endParaRPr sz="1100"/>
                    </a:p>
                  </a:txBody>
                  <a:tcPr marT="3500" marB="0" marR="4675" marL="46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0.006821282</a:t>
                      </a:r>
                      <a:endParaRPr sz="1100"/>
                    </a:p>
                  </a:txBody>
                  <a:tcPr marT="3500" marB="0" marR="4675" marL="46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</a:tbl>
          </a:graphicData>
        </a:graphic>
      </p:graphicFrame>
      <p:sp>
        <p:nvSpPr>
          <p:cNvPr id="573" name="Shape 573"/>
          <p:cNvSpPr txBox="1"/>
          <p:nvPr/>
        </p:nvSpPr>
        <p:spPr>
          <a:xfrm>
            <a:off x="557891" y="3513712"/>
            <a:ext cx="8326510" cy="5193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% NR&amp;C Employment Change </a:t>
            </a: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</a:t>
            </a:r>
            <a:r>
              <a:rPr i="1"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((2014 Natrl Res-Construc Emp – 2013 Natrl Res-Construc Emp) / 2013 Natrl Res-Construc Emp) * 100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Average % NR&amp;C Empl Change : </a:t>
            </a: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1.93%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8" name="Shape 5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0855" y="899067"/>
            <a:ext cx="6159327" cy="3513518"/>
          </a:xfrm>
          <a:prstGeom prst="rect">
            <a:avLst/>
          </a:prstGeom>
          <a:noFill/>
          <a:ln>
            <a:noFill/>
          </a:ln>
        </p:spPr>
      </p:pic>
      <p:sp>
        <p:nvSpPr>
          <p:cNvPr id="579" name="Shape 579"/>
          <p:cNvSpPr txBox="1"/>
          <p:nvPr/>
        </p:nvSpPr>
        <p:spPr>
          <a:xfrm>
            <a:off x="6683325" y="2339528"/>
            <a:ext cx="2355900" cy="1590000"/>
          </a:xfrm>
          <a:prstGeom prst="rect">
            <a:avLst/>
          </a:prstGeom>
          <a:solidFill>
            <a:srgbClr val="DBDBDB"/>
          </a:solidFill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Hypothesis: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Light to Moderate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Earthquake caused an increase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 Natural Resources &amp;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Construction employment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year after the event</a:t>
            </a:r>
            <a:endParaRPr/>
          </a:p>
        </p:txBody>
      </p:sp>
      <p:sp>
        <p:nvSpPr>
          <p:cNvPr id="580" name="Shape 580"/>
          <p:cNvSpPr/>
          <p:nvPr/>
        </p:nvSpPr>
        <p:spPr>
          <a:xfrm>
            <a:off x="6416732" y="1985963"/>
            <a:ext cx="419100" cy="18288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2F5496"/>
          </a:solidFill>
          <a:ln cap="flat" cmpd="sng" w="12700">
            <a:solidFill>
              <a:schemeClr val="dk1"/>
            </a:solidFill>
            <a:prstDash val="solid"/>
            <a:miter lim="800000"/>
            <a:headEnd len="med" w="med" type="none"/>
            <a:tailEnd len="med" w="med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1" name="Shape 581"/>
          <p:cNvSpPr txBox="1"/>
          <p:nvPr/>
        </p:nvSpPr>
        <p:spPr>
          <a:xfrm>
            <a:off x="6988225" y="1843875"/>
            <a:ext cx="17460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1.93% Avg Increase in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Employment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6" name="Shape 5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23708" y="1597828"/>
            <a:ext cx="5384700" cy="245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" name="Shape 58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1450" y="892025"/>
            <a:ext cx="2571224" cy="4019825"/>
          </a:xfrm>
          <a:prstGeom prst="rect">
            <a:avLst/>
          </a:prstGeom>
          <a:noFill/>
          <a:ln>
            <a:noFill/>
          </a:ln>
        </p:spPr>
      </p:pic>
      <p:sp>
        <p:nvSpPr>
          <p:cNvPr id="588" name="Shape 588"/>
          <p:cNvSpPr txBox="1"/>
          <p:nvPr/>
        </p:nvSpPr>
        <p:spPr>
          <a:xfrm>
            <a:off x="3554950" y="1005400"/>
            <a:ext cx="45222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Using 1,000 random Control population of Zips across the US.</a:t>
            </a:r>
            <a:endParaRPr/>
          </a:p>
        </p:txBody>
      </p:sp>
      <p:sp>
        <p:nvSpPr>
          <p:cNvPr id="589" name="Shape 589"/>
          <p:cNvSpPr txBox="1"/>
          <p:nvPr/>
        </p:nvSpPr>
        <p:spPr>
          <a:xfrm>
            <a:off x="161458" y="93773"/>
            <a:ext cx="17283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Hypothesis Test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Control Population</a:t>
            </a:r>
            <a:endParaRPr/>
          </a:p>
        </p:txBody>
      </p:sp>
      <p:cxnSp>
        <p:nvCxnSpPr>
          <p:cNvPr id="590" name="Shape 590"/>
          <p:cNvCxnSpPr/>
          <p:nvPr/>
        </p:nvCxnSpPr>
        <p:spPr>
          <a:xfrm>
            <a:off x="263393" y="409762"/>
            <a:ext cx="7562100" cy="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miter lim="800000"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5" name="Shape 5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87091" y="986892"/>
            <a:ext cx="4572000" cy="2047800"/>
          </a:xfrm>
          <a:prstGeom prst="rect">
            <a:avLst/>
          </a:prstGeom>
          <a:noFill/>
          <a:ln>
            <a:noFill/>
          </a:ln>
        </p:spPr>
      </p:pic>
      <p:sp>
        <p:nvSpPr>
          <p:cNvPr id="596" name="Shape 596"/>
          <p:cNvSpPr txBox="1"/>
          <p:nvPr/>
        </p:nvSpPr>
        <p:spPr>
          <a:xfrm>
            <a:off x="501450" y="1092950"/>
            <a:ext cx="3313200" cy="1720500"/>
          </a:xfrm>
          <a:prstGeom prst="rect">
            <a:avLst/>
          </a:prstGeom>
          <a:noFill/>
          <a:ln cap="flat" cmpd="sng" w="9525">
            <a:solidFill>
              <a:srgbClr val="31538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test is not significant enough to reject the null hypothesis,  with a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p-value of </a:t>
            </a: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0.6661</a:t>
            </a:r>
            <a:r>
              <a:rPr lang="en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Hence, the increase of employment in Natural Resources and Construction the year following the 2013 earthquakes is driven by other factors and not by the year’s seismic  events.</a:t>
            </a:r>
            <a:endParaRPr/>
          </a:p>
        </p:txBody>
      </p:sp>
      <p:sp>
        <p:nvSpPr>
          <p:cNvPr id="597" name="Shape 597"/>
          <p:cNvSpPr txBox="1"/>
          <p:nvPr/>
        </p:nvSpPr>
        <p:spPr>
          <a:xfrm>
            <a:off x="2268125" y="2975523"/>
            <a:ext cx="1515900" cy="2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p-value= </a:t>
            </a:r>
            <a:r>
              <a:rPr lang="en" sz="1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0.666189</a:t>
            </a:r>
            <a:endParaRPr sz="135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98" name="Shape 59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1445" y="2882298"/>
            <a:ext cx="1070466" cy="554727"/>
          </a:xfrm>
          <a:prstGeom prst="rect">
            <a:avLst/>
          </a:prstGeom>
          <a:noFill/>
          <a:ln>
            <a:noFill/>
          </a:ln>
        </p:spPr>
      </p:pic>
      <p:sp>
        <p:nvSpPr>
          <p:cNvPr id="599" name="Shape 599"/>
          <p:cNvSpPr/>
          <p:nvPr/>
        </p:nvSpPr>
        <p:spPr>
          <a:xfrm rot="-5400000">
            <a:off x="4039239" y="3035899"/>
            <a:ext cx="224700" cy="247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 cap="flat" cmpd="sng" w="12700">
            <a:solidFill>
              <a:srgbClr val="31538F"/>
            </a:solidFill>
            <a:prstDash val="solid"/>
            <a:miter lim="800000"/>
            <a:headEnd len="med" w="med" type="none"/>
            <a:tailEnd len="med" w="med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0" name="Shape 600"/>
          <p:cNvSpPr txBox="1"/>
          <p:nvPr/>
        </p:nvSpPr>
        <p:spPr>
          <a:xfrm>
            <a:off x="501450" y="432201"/>
            <a:ext cx="2171100" cy="5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Hypothesis Test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Test performed using t-Test</a:t>
            </a:r>
            <a:endParaRPr/>
          </a:p>
        </p:txBody>
      </p:sp>
      <p:cxnSp>
        <p:nvCxnSpPr>
          <p:cNvPr id="601" name="Shape 601"/>
          <p:cNvCxnSpPr/>
          <p:nvPr/>
        </p:nvCxnSpPr>
        <p:spPr>
          <a:xfrm>
            <a:off x="501446" y="725444"/>
            <a:ext cx="8167200" cy="12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med" w="med" type="none"/>
            <a:tailEnd len="med" w="med" type="none"/>
          </a:ln>
        </p:spPr>
      </p:cxnSp>
      <p:pic>
        <p:nvPicPr>
          <p:cNvPr id="602" name="Shape 60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60374" y="3505850"/>
            <a:ext cx="6696526" cy="144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7" name="Shape 6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9050"/>
            <a:ext cx="8839200" cy="47096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2" name="Shape 612"/>
          <p:cNvCxnSpPr/>
          <p:nvPr/>
        </p:nvCxnSpPr>
        <p:spPr>
          <a:xfrm>
            <a:off x="917104" y="703489"/>
            <a:ext cx="7309800" cy="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miter lim="800000"/>
            <a:headEnd len="med" w="med" type="none"/>
            <a:tailEnd len="med" w="med" type="none"/>
          </a:ln>
        </p:spPr>
      </p:cxnSp>
      <p:sp>
        <p:nvSpPr>
          <p:cNvPr id="613" name="Shape 613"/>
          <p:cNvSpPr txBox="1"/>
          <p:nvPr/>
        </p:nvSpPr>
        <p:spPr>
          <a:xfrm>
            <a:off x="917100" y="261200"/>
            <a:ext cx="2692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Challenges</a:t>
            </a:r>
            <a:endParaRPr b="1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14" name="Shape 614"/>
          <p:cNvGrpSpPr/>
          <p:nvPr/>
        </p:nvGrpSpPr>
        <p:grpSpPr>
          <a:xfrm>
            <a:off x="4216321" y="1346587"/>
            <a:ext cx="2757825" cy="2638984"/>
            <a:chOff x="4303290" y="1676962"/>
            <a:chExt cx="1854000" cy="1854000"/>
          </a:xfrm>
        </p:grpSpPr>
        <p:sp>
          <p:nvSpPr>
            <p:cNvPr id="615" name="Shape 615"/>
            <p:cNvSpPr/>
            <p:nvPr/>
          </p:nvSpPr>
          <p:spPr>
            <a:xfrm>
              <a:off x="4303290" y="1676962"/>
              <a:ext cx="1854000" cy="1854000"/>
            </a:xfrm>
            <a:prstGeom prst="ellipse">
              <a:avLst/>
            </a:prstGeom>
            <a:solidFill>
              <a:srgbClr val="37474F">
                <a:alpha val="90760"/>
              </a:srgbClr>
            </a:solidFill>
            <a:ln cap="flat" cmpd="sng" w="9525">
              <a:solidFill>
                <a:srgbClr val="37474F"/>
              </a:solidFill>
              <a:prstDash val="dash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Shape 616"/>
            <p:cNvSpPr txBox="1"/>
            <p:nvPr/>
          </p:nvSpPr>
          <p:spPr>
            <a:xfrm>
              <a:off x="4982570" y="2020091"/>
              <a:ext cx="1075200" cy="52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r>
                <a:rPr lang="en" sz="11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Data Visualizations</a:t>
              </a:r>
              <a:endParaRPr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617" name="Shape 617"/>
          <p:cNvGrpSpPr/>
          <p:nvPr/>
        </p:nvGrpSpPr>
        <p:grpSpPr>
          <a:xfrm>
            <a:off x="2257912" y="1346587"/>
            <a:ext cx="2757825" cy="2638984"/>
            <a:chOff x="2986712" y="1676962"/>
            <a:chExt cx="1854000" cy="1854000"/>
          </a:xfrm>
        </p:grpSpPr>
        <p:sp>
          <p:nvSpPr>
            <p:cNvPr id="618" name="Shape 618"/>
            <p:cNvSpPr/>
            <p:nvPr/>
          </p:nvSpPr>
          <p:spPr>
            <a:xfrm>
              <a:off x="2986712" y="1676962"/>
              <a:ext cx="1854000" cy="1854000"/>
            </a:xfrm>
            <a:prstGeom prst="ellipse">
              <a:avLst/>
            </a:prstGeom>
            <a:solidFill>
              <a:srgbClr val="EFEFEF">
                <a:alpha val="65760"/>
              </a:srgbClr>
            </a:solidFill>
            <a:ln cap="flat" cmpd="sng" w="9525">
              <a:solidFill>
                <a:srgbClr val="37474F"/>
              </a:solidFill>
              <a:prstDash val="dash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Shape 619"/>
            <p:cNvSpPr txBox="1"/>
            <p:nvPr/>
          </p:nvSpPr>
          <p:spPr>
            <a:xfrm>
              <a:off x="3273112" y="2049123"/>
              <a:ext cx="1075200" cy="52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r>
                <a:rPr lang="en" sz="1100">
                  <a:solidFill>
                    <a:srgbClr val="37474F"/>
                  </a:solidFill>
                  <a:latin typeface="Roboto"/>
                  <a:ea typeface="Roboto"/>
                  <a:cs typeface="Roboto"/>
                  <a:sym typeface="Roboto"/>
                </a:rPr>
                <a:t>Data Formatting </a:t>
              </a:r>
              <a:endParaRPr sz="1100">
                <a:solidFill>
                  <a:srgbClr val="37474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620" name="Shape 620"/>
          <p:cNvSpPr txBox="1"/>
          <p:nvPr/>
        </p:nvSpPr>
        <p:spPr>
          <a:xfrm>
            <a:off x="2831900" y="2607150"/>
            <a:ext cx="1848600" cy="86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Epoch Time</a:t>
            </a:r>
            <a:endParaRPr/>
          </a:p>
        </p:txBody>
      </p:sp>
      <p:sp>
        <p:nvSpPr>
          <p:cNvPr id="621" name="Shape 621"/>
          <p:cNvSpPr txBox="1"/>
          <p:nvPr/>
        </p:nvSpPr>
        <p:spPr>
          <a:xfrm>
            <a:off x="5125550" y="2503825"/>
            <a:ext cx="1848600" cy="86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Are Earthquake Seasonally?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26" name="Shape 626"/>
          <p:cNvCxnSpPr/>
          <p:nvPr/>
        </p:nvCxnSpPr>
        <p:spPr>
          <a:xfrm>
            <a:off x="917104" y="703489"/>
            <a:ext cx="7309800" cy="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miter lim="800000"/>
            <a:headEnd len="med" w="med" type="none"/>
            <a:tailEnd len="med" w="med" type="none"/>
          </a:ln>
        </p:spPr>
      </p:cxnSp>
      <p:sp>
        <p:nvSpPr>
          <p:cNvPr id="627" name="Shape 627"/>
          <p:cNvSpPr txBox="1"/>
          <p:nvPr/>
        </p:nvSpPr>
        <p:spPr>
          <a:xfrm>
            <a:off x="908650" y="294550"/>
            <a:ext cx="2917800" cy="3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Takeaways</a:t>
            </a:r>
            <a:endParaRPr b="1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8" name="Shape 628"/>
          <p:cNvSpPr txBox="1"/>
          <p:nvPr/>
        </p:nvSpPr>
        <p:spPr>
          <a:xfrm>
            <a:off x="1175425" y="994800"/>
            <a:ext cx="6919200" cy="5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Chicken or Egg: 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Are earthquake being due to Oil Rig Industry or are Seismic areas prime targets of the </a:t>
            </a:r>
            <a:r>
              <a:rPr lang="en"/>
              <a:t>Petroleum</a:t>
            </a:r>
            <a:r>
              <a:rPr lang="en"/>
              <a:t> Industry. </a:t>
            </a:r>
            <a:endParaRPr/>
          </a:p>
        </p:txBody>
      </p:sp>
      <p:sp>
        <p:nvSpPr>
          <p:cNvPr id="629" name="Shape 629"/>
          <p:cNvSpPr txBox="1"/>
          <p:nvPr/>
        </p:nvSpPr>
        <p:spPr>
          <a:xfrm>
            <a:off x="1175425" y="2247600"/>
            <a:ext cx="6919200" cy="9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is better everyday:  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Although data is flattening over time </a:t>
            </a:r>
            <a:r>
              <a:rPr lang="en"/>
              <a:t>across</a:t>
            </a:r>
            <a:r>
              <a:rPr lang="en"/>
              <a:t> the United States, certain states are seeing peaks whereas other are seeing valleys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Economic Impact:</a:t>
            </a:r>
            <a:endParaRPr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Based on the 2013 subject using multiple samples and iterations, analysis shows that Light to Moderate seismic events caused a decline in Per Capita Income. The analysis also shows that these events didn’t have significant impact on Employment particularly in Natural Resources &amp; Construction industry.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7" name="Shape 3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424" y="55232"/>
            <a:ext cx="8957574" cy="50501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Shape 37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424" y="60119"/>
            <a:ext cx="8957574" cy="50147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Shape 37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424" y="60119"/>
            <a:ext cx="8957574" cy="5014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Shape 38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3789" y="4543424"/>
            <a:ext cx="2562597" cy="5141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close up of a sign  Description generated with high confidence" id="385" name="Shape 3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34183" y="298406"/>
            <a:ext cx="3319408" cy="122168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Shape 38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5466" y="1887374"/>
            <a:ext cx="2791719" cy="14183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Shape 38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53590" y="1887374"/>
            <a:ext cx="2741283" cy="1420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Shape 38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934182" y="3535027"/>
            <a:ext cx="3318080" cy="1303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Shape 393"/>
          <p:cNvSpPr txBox="1"/>
          <p:nvPr>
            <p:ph idx="1" type="body"/>
          </p:nvPr>
        </p:nvSpPr>
        <p:spPr>
          <a:xfrm>
            <a:off x="415580" y="1543050"/>
            <a:ext cx="30111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i="0" lang="en" sz="240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 did we get?</a:t>
            </a:r>
            <a:endParaRPr/>
          </a:p>
          <a:p>
            <a:pPr indent="-285750" lvl="0" marL="28575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0" i="0" lang="en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130K Lines of data</a:t>
            </a:r>
            <a:endParaRPr/>
          </a:p>
          <a:p>
            <a:pPr indent="-285750" lvl="0" marL="28575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0" i="0" lang="en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36 columns including calculated fields</a:t>
            </a:r>
            <a:endParaRPr/>
          </a:p>
          <a:p>
            <a:pPr indent="-285750" lvl="0" marL="28575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0" i="0" lang="en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from 1900 to present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i="0" lang="en" sz="160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 long did it take?</a:t>
            </a:r>
            <a:endParaRPr/>
          </a:p>
          <a:p>
            <a:pPr indent="-285750" lvl="0" marL="28575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</a:pPr>
            <a:r>
              <a:rPr b="1" i="0" lang="en" sz="36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3 minutes!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94" name="Shape 394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4333" l="0" r="0" t="4332"/>
          <a:stretch/>
        </p:blipFill>
        <p:spPr>
          <a:xfrm>
            <a:off x="4101637" y="328067"/>
            <a:ext cx="4629150" cy="365521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lose up of a sign  Description generated with high confidence" id="395" name="Shape 39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5580" y="328067"/>
            <a:ext cx="3319408" cy="12216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Shape 400"/>
          <p:cNvSpPr txBox="1"/>
          <p:nvPr>
            <p:ph type="title"/>
          </p:nvPr>
        </p:nvSpPr>
        <p:spPr>
          <a:xfrm>
            <a:off x="2559050" y="2331244"/>
            <a:ext cx="3977217" cy="64902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b="1" i="0" lang="en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 did we do it?</a:t>
            </a:r>
            <a:br>
              <a:rPr b="1" i="0" lang="en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b="1" i="0" lang="en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0" i="1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Shape 405"/>
          <p:cNvSpPr txBox="1"/>
          <p:nvPr>
            <p:ph type="title"/>
          </p:nvPr>
        </p:nvSpPr>
        <p:spPr>
          <a:xfrm>
            <a:off x="2559050" y="2331244"/>
            <a:ext cx="3977217" cy="64902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b="1" i="0" lang="en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 did we do it?</a:t>
            </a:r>
            <a:br>
              <a:rPr b="1" i="0" lang="en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b="1" i="0" lang="en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1" lang="en" sz="1800" u="none" cap="none" strike="noStrike">
                <a:solidFill>
                  <a:srgbClr val="1F3864"/>
                </a:solidFill>
                <a:latin typeface="Calibri"/>
                <a:ea typeface="Calibri"/>
                <a:cs typeface="Calibri"/>
                <a:sym typeface="Calibri"/>
              </a:rPr>
              <a:t>Note to self: keep it brief…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Shape 410"/>
          <p:cNvSpPr txBox="1"/>
          <p:nvPr>
            <p:ph idx="1" type="subTitle"/>
          </p:nvPr>
        </p:nvSpPr>
        <p:spPr>
          <a:xfrm>
            <a:off x="1143000" y="2232981"/>
            <a:ext cx="6858000" cy="51703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i="0" lang="en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 did the Seismic data tell us? 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